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5.xml" ContentType="application/vnd.openxmlformats-officedocument.presentationml.tags+xml"/>
  <Override PartName="/ppt/notesSlides/notesSlide57.xml" ContentType="application/vnd.openxmlformats-officedocument.presentationml.notesSlide+xml"/>
  <Override PartName="/ppt/tags/tag6.xml" ContentType="application/vnd.openxmlformats-officedocument.presentationml.tags+xml"/>
  <Override PartName="/ppt/notesSlides/notesSlide58.xml" ContentType="application/vnd.openxmlformats-officedocument.presentationml.notesSlide+xml"/>
  <Override PartName="/ppt/tags/tag7.xml" ContentType="application/vnd.openxmlformats-officedocument.presentationml.tags+xml"/>
  <Override PartName="/ppt/notesSlides/notesSlide59.xml" ContentType="application/vnd.openxmlformats-officedocument.presentationml.notesSlide+xml"/>
  <Override PartName="/ppt/tags/tag8.xml" ContentType="application/vnd.openxmlformats-officedocument.presentationml.tags+xml"/>
  <Override PartName="/ppt/notesSlides/notesSlide60.xml" ContentType="application/vnd.openxmlformats-officedocument.presentationml.notesSlide+xml"/>
  <Override PartName="/ppt/tags/tag9.xml" ContentType="application/vnd.openxmlformats-officedocument.presentationml.tags+xml"/>
  <Override PartName="/ppt/notesSlides/notesSlide61.xml" ContentType="application/vnd.openxmlformats-officedocument.presentationml.notesSlide+xml"/>
  <Override PartName="/ppt/tags/tag10.xml" ContentType="application/vnd.openxmlformats-officedocument.presentationml.tags+xml"/>
  <Override PartName="/ppt/notesSlides/notesSlide62.xml" ContentType="application/vnd.openxmlformats-officedocument.presentationml.notesSlide+xml"/>
  <Override PartName="/ppt/tags/tag11.xml" ContentType="application/vnd.openxmlformats-officedocument.presentationml.tags+xml"/>
  <Override PartName="/ppt/notesSlides/notesSlide63.xml" ContentType="application/vnd.openxmlformats-officedocument.presentationml.notesSlide+xml"/>
  <Override PartName="/ppt/tags/tag12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13.xml" ContentType="application/vnd.openxmlformats-officedocument.presentationml.tags+xml"/>
  <Override PartName="/ppt/notesSlides/notesSlide73.xml" ContentType="application/vnd.openxmlformats-officedocument.presentationml.notesSlide+xml"/>
  <Override PartName="/ppt/tags/tag14.xml" ContentType="application/vnd.openxmlformats-officedocument.presentationml.tags+xml"/>
  <Override PartName="/ppt/notesSlides/notesSlide74.xml" ContentType="application/vnd.openxmlformats-officedocument.presentationml.notesSlide+xml"/>
  <Override PartName="/ppt/tags/tag15.xml" ContentType="application/vnd.openxmlformats-officedocument.presentationml.tags+xml"/>
  <Override PartName="/ppt/notesSlides/notesSlide75.xml" ContentType="application/vnd.openxmlformats-officedocument.presentationml.notesSlide+xml"/>
  <Override PartName="/ppt/tags/tag1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94"/>
  </p:notesMasterIdLst>
  <p:handoutMasterIdLst>
    <p:handoutMasterId r:id="rId95"/>
  </p:handoutMasterIdLst>
  <p:sldIdLst>
    <p:sldId id="256" r:id="rId2"/>
    <p:sldId id="721" r:id="rId3"/>
    <p:sldId id="720" r:id="rId4"/>
    <p:sldId id="713" r:id="rId5"/>
    <p:sldId id="712" r:id="rId6"/>
    <p:sldId id="465" r:id="rId7"/>
    <p:sldId id="722" r:id="rId8"/>
    <p:sldId id="496" r:id="rId9"/>
    <p:sldId id="549" r:id="rId10"/>
    <p:sldId id="550" r:id="rId11"/>
    <p:sldId id="551" r:id="rId12"/>
    <p:sldId id="552" r:id="rId13"/>
    <p:sldId id="553" r:id="rId14"/>
    <p:sldId id="554" r:id="rId15"/>
    <p:sldId id="386" r:id="rId16"/>
    <p:sldId id="387" r:id="rId17"/>
    <p:sldId id="676" r:id="rId18"/>
    <p:sldId id="459" r:id="rId19"/>
    <p:sldId id="681" r:id="rId20"/>
    <p:sldId id="309" r:id="rId21"/>
    <p:sldId id="367" r:id="rId22"/>
    <p:sldId id="350" r:id="rId23"/>
    <p:sldId id="682" r:id="rId24"/>
    <p:sldId id="320" r:id="rId25"/>
    <p:sldId id="323" r:id="rId26"/>
    <p:sldId id="351" r:id="rId27"/>
    <p:sldId id="674" r:id="rId28"/>
    <p:sldId id="673" r:id="rId29"/>
    <p:sldId id="695" r:id="rId30"/>
    <p:sldId id="672" r:id="rId31"/>
    <p:sldId id="640" r:id="rId32"/>
    <p:sldId id="645" r:id="rId33"/>
    <p:sldId id="646" r:id="rId34"/>
    <p:sldId id="647" r:id="rId35"/>
    <p:sldId id="648" r:id="rId36"/>
    <p:sldId id="649" r:id="rId37"/>
    <p:sldId id="650" r:id="rId38"/>
    <p:sldId id="651" r:id="rId39"/>
    <p:sldId id="652" r:id="rId40"/>
    <p:sldId id="653" r:id="rId41"/>
    <p:sldId id="654" r:id="rId42"/>
    <p:sldId id="678" r:id="rId43"/>
    <p:sldId id="727" r:id="rId44"/>
    <p:sldId id="657" r:id="rId45"/>
    <p:sldId id="658" r:id="rId46"/>
    <p:sldId id="659" r:id="rId47"/>
    <p:sldId id="660" r:id="rId48"/>
    <p:sldId id="661" r:id="rId49"/>
    <p:sldId id="662" r:id="rId50"/>
    <p:sldId id="663" r:id="rId51"/>
    <p:sldId id="664" r:id="rId52"/>
    <p:sldId id="665" r:id="rId53"/>
    <p:sldId id="688" r:id="rId54"/>
    <p:sldId id="667" r:id="rId55"/>
    <p:sldId id="683" r:id="rId56"/>
    <p:sldId id="517" r:id="rId57"/>
    <p:sldId id="301" r:id="rId58"/>
    <p:sldId id="564" r:id="rId59"/>
    <p:sldId id="565" r:id="rId60"/>
    <p:sldId id="567" r:id="rId61"/>
    <p:sldId id="568" r:id="rId62"/>
    <p:sldId id="570" r:id="rId63"/>
    <p:sldId id="571" r:id="rId64"/>
    <p:sldId id="572" r:id="rId65"/>
    <p:sldId id="694" r:id="rId66"/>
    <p:sldId id="693" r:id="rId67"/>
    <p:sldId id="692" r:id="rId68"/>
    <p:sldId id="691" r:id="rId69"/>
    <p:sldId id="679" r:id="rId70"/>
    <p:sldId id="690" r:id="rId71"/>
    <p:sldId id="334" r:id="rId72"/>
    <p:sldId id="689" r:id="rId73"/>
    <p:sldId id="577" r:id="rId74"/>
    <p:sldId id="578" r:id="rId75"/>
    <p:sldId id="585" r:id="rId76"/>
    <p:sldId id="725" r:id="rId77"/>
    <p:sldId id="598" r:id="rId78"/>
    <p:sldId id="357" r:id="rId79"/>
    <p:sldId id="314" r:id="rId80"/>
    <p:sldId id="684" r:id="rId81"/>
    <p:sldId id="446" r:id="rId82"/>
    <p:sldId id="442" r:id="rId83"/>
    <p:sldId id="687" r:id="rId84"/>
    <p:sldId id="392" r:id="rId85"/>
    <p:sldId id="685" r:id="rId86"/>
    <p:sldId id="592" r:id="rId87"/>
    <p:sldId id="686" r:id="rId88"/>
    <p:sldId id="670" r:id="rId89"/>
    <p:sldId id="708" r:id="rId90"/>
    <p:sldId id="414" r:id="rId91"/>
    <p:sldId id="726" r:id="rId92"/>
    <p:sldId id="702" r:id="rId93"/>
  </p:sldIdLst>
  <p:sldSz cx="9144000" cy="6858000" type="screen4x3"/>
  <p:notesSz cx="6858000" cy="9144000"/>
  <p:defaultTextStyle>
    <a:defPPr>
      <a:defRPr lang="en-US"/>
    </a:defPPr>
    <a:lvl1pPr marL="0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399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798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193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5591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985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8386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780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1176" algn="l" defTabSz="45639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1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05" autoAdjust="0"/>
    <p:restoredTop sz="61210" autoAdjust="0"/>
  </p:normalViewPr>
  <p:slideViewPr>
    <p:cSldViewPr snapToGrid="0" snapToObjects="1">
      <p:cViewPr>
        <p:scale>
          <a:sx n="53" d="100"/>
          <a:sy n="53" d="100"/>
        </p:scale>
        <p:origin x="-1620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ianyu:Presentations:Dissertation_Proposal:slides:fmm_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Sheet1!$L$4:$L$25</c:f>
              <c:numCache>
                <c:formatCode>General</c:formatCode>
                <c:ptCount val="22"/>
                <c:pt idx="0">
                  <c:v>1965</c:v>
                </c:pt>
                <c:pt idx="1">
                  <c:v>1969</c:v>
                </c:pt>
                <c:pt idx="2">
                  <c:v>1969</c:v>
                </c:pt>
                <c:pt idx="3">
                  <c:v>1978</c:v>
                </c:pt>
                <c:pt idx="4">
                  <c:v>1978</c:v>
                </c:pt>
                <c:pt idx="5">
                  <c:v>1979</c:v>
                </c:pt>
                <c:pt idx="6">
                  <c:v>1979</c:v>
                </c:pt>
                <c:pt idx="7">
                  <c:v>1981</c:v>
                </c:pt>
                <c:pt idx="8">
                  <c:v>1981</c:v>
                </c:pt>
                <c:pt idx="9">
                  <c:v>1982</c:v>
                </c:pt>
                <c:pt idx="10">
                  <c:v>1982</c:v>
                </c:pt>
                <c:pt idx="11">
                  <c:v>1986</c:v>
                </c:pt>
                <c:pt idx="12">
                  <c:v>1986</c:v>
                </c:pt>
                <c:pt idx="13">
                  <c:v>1987</c:v>
                </c:pt>
                <c:pt idx="14">
                  <c:v>1987</c:v>
                </c:pt>
                <c:pt idx="15">
                  <c:v>2010</c:v>
                </c:pt>
                <c:pt idx="16">
                  <c:v>2010</c:v>
                </c:pt>
                <c:pt idx="17">
                  <c:v>2012</c:v>
                </c:pt>
                <c:pt idx="18">
                  <c:v>2012</c:v>
                </c:pt>
                <c:pt idx="19">
                  <c:v>2014</c:v>
                </c:pt>
                <c:pt idx="20">
                  <c:v>2014</c:v>
                </c:pt>
                <c:pt idx="21">
                  <c:v>2017</c:v>
                </c:pt>
              </c:numCache>
            </c:numRef>
          </c:xVal>
          <c:yVal>
            <c:numRef>
              <c:f>Sheet1!$M$4:$M$25</c:f>
              <c:numCache>
                <c:formatCode>General</c:formatCode>
                <c:ptCount val="22"/>
                <c:pt idx="0">
                  <c:v>3</c:v>
                </c:pt>
                <c:pt idx="1">
                  <c:v>3</c:v>
                </c:pt>
                <c:pt idx="2">
                  <c:v>2.8073999999999999</c:v>
                </c:pt>
                <c:pt idx="3">
                  <c:v>2.8073999999999999</c:v>
                </c:pt>
                <c:pt idx="4">
                  <c:v>2.7951000000000001</c:v>
                </c:pt>
                <c:pt idx="5">
                  <c:v>2.7951000000000001</c:v>
                </c:pt>
                <c:pt idx="6">
                  <c:v>2.7799</c:v>
                </c:pt>
                <c:pt idx="7">
                  <c:v>2.7799</c:v>
                </c:pt>
                <c:pt idx="8">
                  <c:v>2.5219999999999998</c:v>
                </c:pt>
                <c:pt idx="9">
                  <c:v>2.5219999999999998</c:v>
                </c:pt>
                <c:pt idx="10">
                  <c:v>2.4965548000000002</c:v>
                </c:pt>
                <c:pt idx="11">
                  <c:v>2.4965548000000002</c:v>
                </c:pt>
                <c:pt idx="12">
                  <c:v>2.478499999999999</c:v>
                </c:pt>
                <c:pt idx="13">
                  <c:v>2.478499999999999</c:v>
                </c:pt>
                <c:pt idx="14">
                  <c:v>2.375999999999999</c:v>
                </c:pt>
                <c:pt idx="15">
                  <c:v>2.375999999999999</c:v>
                </c:pt>
                <c:pt idx="16">
                  <c:v>2.3740000000000001</c:v>
                </c:pt>
                <c:pt idx="17">
                  <c:v>2.3740000000000001</c:v>
                </c:pt>
                <c:pt idx="18">
                  <c:v>2.372864199999976</c:v>
                </c:pt>
                <c:pt idx="19">
                  <c:v>2.372864199999976</c:v>
                </c:pt>
                <c:pt idx="20">
                  <c:v>2.372863899999996</c:v>
                </c:pt>
                <c:pt idx="21">
                  <c:v>2.372863899999996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069824"/>
        <c:axId val="43071360"/>
      </c:scatterChart>
      <c:valAx>
        <c:axId val="43069824"/>
        <c:scaling>
          <c:orientation val="minMax"/>
          <c:max val="2017"/>
          <c:min val="1965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"/>
                <a:cs typeface="Times"/>
              </a:defRPr>
            </a:pPr>
            <a:endParaRPr lang="en-US"/>
          </a:p>
        </c:txPr>
        <c:crossAx val="43071360"/>
        <c:crosses val="autoZero"/>
        <c:crossBetween val="midCat"/>
      </c:valAx>
      <c:valAx>
        <c:axId val="43071360"/>
        <c:scaling>
          <c:orientation val="minMax"/>
          <c:max val="3"/>
          <c:min val="2.36"/>
        </c:scaling>
        <c:delete val="0"/>
        <c:axPos val="l"/>
        <c:majorGridlines>
          <c:spPr>
            <a:ln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Times"/>
                <a:cs typeface="Times"/>
              </a:defRPr>
            </a:pPr>
            <a:endParaRPr lang="en-US"/>
          </a:p>
        </c:txPr>
        <c:crossAx val="430698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E3A28-097F-2A40-8D9F-D3C2AD8BF244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349F-F3AA-FF44-8D70-9EF190A90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BAD2-2DA6-D344-AB4A-97EDF1657057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66CC1-8019-9243-889E-6A242FFB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1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399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798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193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591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985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386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780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176" algn="l" defTabSz="4563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5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33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0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8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0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3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7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40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32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9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41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22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9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00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69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02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6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0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929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38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13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38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53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67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9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406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37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10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1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EB36-F387-9745-9F69-8C4B3D1466DA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3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86CD-91E9-2D4A-BE0C-B2AB58D8BFC1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63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63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3B11D-50EE-4F41-9DF2-2EB5DB5B997F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6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5989-7347-CD42-A360-CF040D1BF38B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5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39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7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1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55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19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8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47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11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9AB78-4A59-6049-805A-BC7B714D6EBD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13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B7256-D1CA-CC45-AAB6-3DB2E5F5331D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8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99" indent="0">
              <a:buNone/>
              <a:defRPr sz="2000" b="1"/>
            </a:lvl2pPr>
            <a:lvl3pPr marL="912798" indent="0">
              <a:buNone/>
              <a:defRPr sz="1800" b="1"/>
            </a:lvl3pPr>
            <a:lvl4pPr marL="1369193" indent="0">
              <a:buNone/>
              <a:defRPr sz="1600" b="1"/>
            </a:lvl4pPr>
            <a:lvl5pPr marL="1825591" indent="0">
              <a:buNone/>
              <a:defRPr sz="1600" b="1"/>
            </a:lvl5pPr>
            <a:lvl6pPr marL="2281985" indent="0">
              <a:buNone/>
              <a:defRPr sz="1600" b="1"/>
            </a:lvl6pPr>
            <a:lvl7pPr marL="2738386" indent="0">
              <a:buNone/>
              <a:defRPr sz="1600" b="1"/>
            </a:lvl7pPr>
            <a:lvl8pPr marL="3194780" indent="0">
              <a:buNone/>
              <a:defRPr sz="1600" b="1"/>
            </a:lvl8pPr>
            <a:lvl9pPr marL="365117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0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99" indent="0">
              <a:buNone/>
              <a:defRPr sz="2000" b="1"/>
            </a:lvl2pPr>
            <a:lvl3pPr marL="912798" indent="0">
              <a:buNone/>
              <a:defRPr sz="1800" b="1"/>
            </a:lvl3pPr>
            <a:lvl4pPr marL="1369193" indent="0">
              <a:buNone/>
              <a:defRPr sz="1600" b="1"/>
            </a:lvl4pPr>
            <a:lvl5pPr marL="1825591" indent="0">
              <a:buNone/>
              <a:defRPr sz="1600" b="1"/>
            </a:lvl5pPr>
            <a:lvl6pPr marL="2281985" indent="0">
              <a:buNone/>
              <a:defRPr sz="1600" b="1"/>
            </a:lvl6pPr>
            <a:lvl7pPr marL="2738386" indent="0">
              <a:buNone/>
              <a:defRPr sz="1600" b="1"/>
            </a:lvl7pPr>
            <a:lvl8pPr marL="3194780" indent="0">
              <a:buNone/>
              <a:defRPr sz="1600" b="1"/>
            </a:lvl8pPr>
            <a:lvl9pPr marL="365117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0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674A-EB1C-284D-8863-7F9B89392570}" type="datetime1">
              <a:rPr lang="en-US" smtClean="0"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5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463BF-9550-0140-9BD2-3B362744681E}" type="datetime1">
              <a:rPr lang="en-US" smtClean="0"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5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F748-D30C-CD43-9EC5-7D487E5861FB}" type="datetime1">
              <a:rPr lang="en-US" smtClean="0"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5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1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399" indent="0">
              <a:buNone/>
              <a:defRPr sz="1200"/>
            </a:lvl2pPr>
            <a:lvl3pPr marL="912798" indent="0">
              <a:buNone/>
              <a:defRPr sz="1000"/>
            </a:lvl3pPr>
            <a:lvl4pPr marL="1369193" indent="0">
              <a:buNone/>
              <a:defRPr sz="900"/>
            </a:lvl4pPr>
            <a:lvl5pPr marL="1825591" indent="0">
              <a:buNone/>
              <a:defRPr sz="900"/>
            </a:lvl5pPr>
            <a:lvl6pPr marL="2281985" indent="0">
              <a:buNone/>
              <a:defRPr sz="900"/>
            </a:lvl6pPr>
            <a:lvl7pPr marL="2738386" indent="0">
              <a:buNone/>
              <a:defRPr sz="900"/>
            </a:lvl7pPr>
            <a:lvl8pPr marL="3194780" indent="0">
              <a:buNone/>
              <a:defRPr sz="900"/>
            </a:lvl8pPr>
            <a:lvl9pPr marL="36511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4D7B-02D5-B64D-BB45-581B9AF33B12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8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399" indent="0">
              <a:buNone/>
              <a:defRPr sz="2800"/>
            </a:lvl2pPr>
            <a:lvl3pPr marL="912798" indent="0">
              <a:buNone/>
              <a:defRPr sz="2400"/>
            </a:lvl3pPr>
            <a:lvl4pPr marL="1369193" indent="0">
              <a:buNone/>
              <a:defRPr sz="2000"/>
            </a:lvl4pPr>
            <a:lvl5pPr marL="1825591" indent="0">
              <a:buNone/>
              <a:defRPr sz="2000"/>
            </a:lvl5pPr>
            <a:lvl6pPr marL="2281985" indent="0">
              <a:buNone/>
              <a:defRPr sz="2000"/>
            </a:lvl6pPr>
            <a:lvl7pPr marL="2738386" indent="0">
              <a:buNone/>
              <a:defRPr sz="2000"/>
            </a:lvl7pPr>
            <a:lvl8pPr marL="3194780" indent="0">
              <a:buNone/>
              <a:defRPr sz="2000"/>
            </a:lvl8pPr>
            <a:lvl9pPr marL="365117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399" indent="0">
              <a:buNone/>
              <a:defRPr sz="1200"/>
            </a:lvl2pPr>
            <a:lvl3pPr marL="912798" indent="0">
              <a:buNone/>
              <a:defRPr sz="1000"/>
            </a:lvl3pPr>
            <a:lvl4pPr marL="1369193" indent="0">
              <a:buNone/>
              <a:defRPr sz="900"/>
            </a:lvl4pPr>
            <a:lvl5pPr marL="1825591" indent="0">
              <a:buNone/>
              <a:defRPr sz="900"/>
            </a:lvl5pPr>
            <a:lvl6pPr marL="2281985" indent="0">
              <a:buNone/>
              <a:defRPr sz="900"/>
            </a:lvl6pPr>
            <a:lvl7pPr marL="2738386" indent="0">
              <a:buNone/>
              <a:defRPr sz="900"/>
            </a:lvl7pPr>
            <a:lvl8pPr marL="3194780" indent="0">
              <a:buNone/>
              <a:defRPr sz="900"/>
            </a:lvl8pPr>
            <a:lvl9pPr marL="36511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A4D3-A8FE-4D40-81E9-8711E9B08BE5}" type="datetime1">
              <a:rPr lang="en-US" smtClean="0"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281" tIns="45639" rIns="91281" bIns="4563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281" tIns="45639" rIns="91281" bIns="4563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5"/>
            <a:ext cx="2133600" cy="365125"/>
          </a:xfrm>
          <a:prstGeom prst="rect">
            <a:avLst/>
          </a:prstGeom>
        </p:spPr>
        <p:txBody>
          <a:bodyPr vert="horz" lIns="91281" tIns="45639" rIns="91281" bIns="4563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A6FE-A846-2A4A-A3E9-A08AA5F25A41}" type="datetime1">
              <a:rPr lang="en-US" smtClean="0"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5"/>
            <a:ext cx="2895600" cy="365125"/>
          </a:xfrm>
          <a:prstGeom prst="rect">
            <a:avLst/>
          </a:prstGeom>
        </p:spPr>
        <p:txBody>
          <a:bodyPr vert="horz" lIns="91281" tIns="45639" rIns="91281" bIns="4563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0098" y="6499469"/>
            <a:ext cx="2133600" cy="365125"/>
          </a:xfrm>
          <a:prstGeom prst="rect">
            <a:avLst/>
          </a:prstGeom>
        </p:spPr>
        <p:txBody>
          <a:bodyPr vert="horz" lIns="91281" tIns="45639" rIns="91281" bIns="45639" rtlCol="0" anchor="ctr"/>
          <a:lstStyle>
            <a:lvl1pPr algn="r">
              <a:defRPr sz="120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BC3567F5-80B1-B04A-951A-A9FB3AF9B7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2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639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298" indent="-342298" algn="l" defTabSz="45639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639" indent="-285249" algn="l" defTabSz="45639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988" indent="-228200" algn="l" defTabSz="45639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388" indent="-228200" algn="l" defTabSz="45639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3787" indent="-228200" algn="l" defTabSz="45639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186" indent="-228200" algn="l" defTabSz="4563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580" indent="-228200" algn="l" defTabSz="4563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978" indent="-228200" algn="l" defTabSz="4563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9374" indent="-228200" algn="l" defTabSz="4563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99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798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193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591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985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386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780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176" algn="l" defTabSz="456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8.jpe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adventurealternative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69.png"/><Relationship Id="rId10" Type="http://schemas.openxmlformats.org/officeDocument/2006/relationships/image" Target="../media/image2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1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1.png"/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71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11" Type="http://schemas.openxmlformats.org/officeDocument/2006/relationships/image" Target="../media/image79.png"/><Relationship Id="rId5" Type="http://schemas.openxmlformats.org/officeDocument/2006/relationships/image" Target="../media/image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9.png"/><Relationship Id="rId11" Type="http://schemas.openxmlformats.org/officeDocument/2006/relationships/image" Target="../media/image82.png"/><Relationship Id="rId5" Type="http://schemas.openxmlformats.org/officeDocument/2006/relationships/image" Target="../media/image84.png"/><Relationship Id="rId15" Type="http://schemas.openxmlformats.org/officeDocument/2006/relationships/image" Target="../media/image87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1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9.png"/><Relationship Id="rId5" Type="http://schemas.openxmlformats.org/officeDocument/2006/relationships/image" Target="../media/image6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me/fmm-gen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lame/blislab" TargetMode="External"/><Relationship Id="rId4" Type="http://schemas.openxmlformats.org/officeDocument/2006/relationships/hyperlink" Target="https://github.com/flame/tblis-strassen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jpe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68398" y="1739066"/>
            <a:ext cx="10900348" cy="147002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Helvetica" pitchFamily="34" charset="0"/>
                <a:cs typeface="Helvetica" pitchFamily="34" charset="0"/>
              </a:rPr>
              <a:t>Practical Fast Matrix Multiplication Algorithms </a:t>
            </a:r>
          </a:p>
        </p:txBody>
      </p:sp>
      <p:pic>
        <p:nvPicPr>
          <p:cNvPr id="4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34" y="2964280"/>
            <a:ext cx="1313633" cy="13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7-04-20 at 4.3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24" y="533919"/>
            <a:ext cx="3915833" cy="1275043"/>
          </a:xfrm>
          <a:prstGeom prst="rect">
            <a:avLst/>
          </a:prstGeom>
        </p:spPr>
      </p:pic>
      <p:pic>
        <p:nvPicPr>
          <p:cNvPr id="6" name="Picture 5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8" y="679496"/>
            <a:ext cx="3179674" cy="1054759"/>
          </a:xfrm>
          <a:prstGeom prst="rect">
            <a:avLst/>
          </a:prstGeom>
        </p:spPr>
      </p:pic>
      <p:pic>
        <p:nvPicPr>
          <p:cNvPr id="7" name="Picture 6" descr="Screen Shot 2017-05-09 at 2.04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573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85630" y="4383616"/>
            <a:ext cx="8668735" cy="751496"/>
          </a:xfrm>
          <a:prstGeom prst="rect">
            <a:avLst/>
          </a:prstGeom>
        </p:spPr>
        <p:txBody>
          <a:bodyPr vert="horz" lIns="91281" tIns="45639" rIns="91281" bIns="45639" rtlCol="0">
            <a:normAutofit/>
          </a:bodyPr>
          <a:lstStyle>
            <a:lvl1pPr marL="0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912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3824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073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764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455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466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375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287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8000"/>
                </a:solidFill>
                <a:latin typeface="Helvetica"/>
                <a:cs typeface="Helvetica"/>
              </a:rPr>
              <a:t>Jianyu Huang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302601" y="5785707"/>
            <a:ext cx="4572000" cy="959602"/>
          </a:xfrm>
          <a:prstGeom prst="rect">
            <a:avLst/>
          </a:prstGeom>
        </p:spPr>
        <p:txBody>
          <a:bodyPr lIns="91351" tIns="45675" rIns="91351" bIns="45675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August 22,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2017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pPr algn="ctr"/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UTCS PhD Dissertation Proposal</a:t>
            </a:r>
          </a:p>
          <a:p>
            <a:pPr algn="ctr"/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GDC 5.816, Austin, TX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37571" y="4964518"/>
            <a:ext cx="9862564" cy="728769"/>
          </a:xfrm>
          <a:prstGeom prst="rect">
            <a:avLst/>
          </a:prstGeom>
        </p:spPr>
        <p:txBody>
          <a:bodyPr wrap="square" lIns="91351" tIns="45675" rIns="91351" bIns="45675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Committee members: Prof. Robert van de </a:t>
            </a:r>
            <a:r>
              <a:rPr lang="en-US" sz="2000" dirty="0" err="1">
                <a:solidFill>
                  <a:srgbClr val="FF6600"/>
                </a:solidFill>
                <a:latin typeface="Helvetica"/>
                <a:cs typeface="Helvetica"/>
              </a:rPr>
              <a:t>Geijn</a:t>
            </a:r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 (Advisor),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Prof. Don </a:t>
            </a:r>
            <a:r>
              <a:rPr lang="en-US" sz="2000" dirty="0" err="1">
                <a:solidFill>
                  <a:srgbClr val="FF6600"/>
                </a:solidFill>
                <a:latin typeface="Helvetica"/>
                <a:cs typeface="Helvetica"/>
              </a:rPr>
              <a:t>Batory</a:t>
            </a:r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,  Prof. George Biros, Prof. </a:t>
            </a:r>
            <a:r>
              <a:rPr lang="en-US" sz="2000" dirty="0" err="1">
                <a:solidFill>
                  <a:srgbClr val="FF6600"/>
                </a:solidFill>
                <a:latin typeface="Helvetica"/>
                <a:cs typeface="Helvetica"/>
              </a:rPr>
              <a:t>Keshav</a:t>
            </a:r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 </a:t>
            </a:r>
            <a:r>
              <a:rPr lang="en-US" sz="2000" dirty="0" err="1">
                <a:solidFill>
                  <a:srgbClr val="FF6600"/>
                </a:solidFill>
                <a:latin typeface="Helvetica"/>
                <a:cs typeface="Helvetica"/>
              </a:rPr>
              <a:t>Pingali</a:t>
            </a:r>
            <a:r>
              <a:rPr lang="en-US" sz="2000" dirty="0">
                <a:solidFill>
                  <a:srgbClr val="FF6600"/>
                </a:solidFill>
                <a:latin typeface="Helvetica"/>
                <a:cs typeface="Helvetica"/>
              </a:rPr>
              <a:t>, and Dr. Greg Henry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08788" y="834080"/>
            <a:ext cx="5869880" cy="24112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Helvetica"/>
                <a:cs typeface="Helvetica"/>
              </a:rPr>
              <a:t>One-level </a:t>
            </a:r>
            <a:r>
              <a:rPr lang="en-US" sz="2200" dirty="0" err="1">
                <a:latin typeface="Helvetica"/>
                <a:cs typeface="Helvetica"/>
              </a:rPr>
              <a:t>Strassen</a:t>
            </a:r>
            <a:r>
              <a:rPr lang="en-US" sz="2200" dirty="0">
                <a:latin typeface="Helvetica"/>
                <a:cs typeface="Helvetica"/>
              </a:rPr>
              <a:t> (1.</a:t>
            </a:r>
            <a:r>
              <a:rPr lang="en-US" sz="2200" dirty="0">
                <a:solidFill>
                  <a:srgbClr val="FF0000"/>
                </a:solidFill>
                <a:latin typeface="Helvetica"/>
                <a:cs typeface="Helvetica"/>
              </a:rPr>
              <a:t>14x </a:t>
            </a:r>
            <a:r>
              <a:rPr lang="en-US" sz="22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800" dirty="0">
                <a:latin typeface="Helvetica"/>
                <a:cs typeface="Helvetica"/>
              </a:rPr>
              <a:t>8 multiplications → 7 multiplications ;</a:t>
            </a:r>
          </a:p>
          <a:p>
            <a:r>
              <a:rPr lang="en-US" sz="2200" dirty="0">
                <a:latin typeface="Helvetica"/>
                <a:cs typeface="Helvetica"/>
              </a:rPr>
              <a:t>Two-level </a:t>
            </a:r>
            <a:r>
              <a:rPr lang="en-US" sz="2200" dirty="0" err="1">
                <a:latin typeface="Helvetica"/>
                <a:cs typeface="Helvetica"/>
              </a:rPr>
              <a:t>Strassen</a:t>
            </a:r>
            <a:r>
              <a:rPr lang="en-US" sz="2200" dirty="0">
                <a:latin typeface="Helvetica"/>
                <a:cs typeface="Helvetica"/>
              </a:rPr>
              <a:t> (</a:t>
            </a:r>
            <a:r>
              <a:rPr lang="en-US" sz="2200" dirty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sz="2200" dirty="0">
                <a:solidFill>
                  <a:srgbClr val="FF0000"/>
                </a:solidFill>
                <a:latin typeface="Helvetica"/>
                <a:cs typeface="Helvetica"/>
              </a:rPr>
              <a:t>.30x </a:t>
            </a:r>
            <a:r>
              <a:rPr lang="en-US" sz="22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800" dirty="0">
                <a:latin typeface="Helvetica"/>
                <a:cs typeface="Helvetica"/>
              </a:rPr>
              <a:t>64 multiplications → 49 multiplications;</a:t>
            </a:r>
          </a:p>
          <a:p>
            <a:r>
              <a:rPr lang="en-US" sz="2200" i="1" dirty="0">
                <a:latin typeface="Helvetica"/>
                <a:cs typeface="Helvetica"/>
              </a:rPr>
              <a:t>d</a:t>
            </a:r>
            <a:r>
              <a:rPr lang="en-US" sz="2200" dirty="0">
                <a:latin typeface="Helvetica"/>
                <a:cs typeface="Helvetica"/>
              </a:rPr>
              <a:t>-level </a:t>
            </a:r>
            <a:r>
              <a:rPr lang="en-US" sz="2200" dirty="0" err="1">
                <a:latin typeface="Helvetica"/>
                <a:cs typeface="Helvetica"/>
              </a:rPr>
              <a:t>Strassen</a:t>
            </a:r>
            <a:r>
              <a:rPr lang="en-US" sz="2200" dirty="0">
                <a:latin typeface="Helvetica"/>
                <a:cs typeface="Helvetica"/>
              </a:rPr>
              <a:t> (</a:t>
            </a:r>
            <a:r>
              <a:rPr lang="en-US" sz="2200" i="1" dirty="0">
                <a:solidFill>
                  <a:srgbClr val="FF0000"/>
                </a:solidFill>
                <a:latin typeface="Helvetica"/>
                <a:cs typeface="Helvetica"/>
              </a:rPr>
              <a:t>n</a:t>
            </a:r>
            <a:r>
              <a:rPr lang="en-US" sz="2200" baseline="30000" dirty="0">
                <a:solidFill>
                  <a:srgbClr val="FF0000"/>
                </a:solidFill>
                <a:latin typeface="Helvetica"/>
                <a:cs typeface="Helvetica"/>
              </a:rPr>
              <a:t>3</a:t>
            </a:r>
            <a:r>
              <a:rPr lang="en-US" sz="2200" dirty="0">
                <a:solidFill>
                  <a:srgbClr val="FF0000"/>
                </a:solidFill>
                <a:latin typeface="Helvetica"/>
                <a:cs typeface="Helvetica"/>
              </a:rPr>
              <a:t>/</a:t>
            </a:r>
            <a:r>
              <a:rPr lang="en-US" sz="2200" i="1" dirty="0">
                <a:solidFill>
                  <a:srgbClr val="FF0000"/>
                </a:solidFill>
                <a:latin typeface="Helvetica"/>
                <a:cs typeface="Helvetica"/>
              </a:rPr>
              <a:t>n</a:t>
            </a:r>
            <a:r>
              <a:rPr lang="en-US" sz="2200" baseline="30000" dirty="0">
                <a:solidFill>
                  <a:srgbClr val="FF0000"/>
                </a:solidFill>
                <a:latin typeface="Helvetica"/>
                <a:cs typeface="Helvetica"/>
              </a:rPr>
              <a:t>2.803</a:t>
            </a:r>
            <a:r>
              <a:rPr lang="en-US" sz="22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2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800" dirty="0">
                <a:latin typeface="Helvetica"/>
                <a:cs typeface="Helvetica"/>
              </a:rPr>
              <a:t>8</a:t>
            </a:r>
            <a:r>
              <a:rPr lang="en-US" sz="1800" i="1" baseline="30000" dirty="0">
                <a:latin typeface="Helvetica"/>
                <a:cs typeface="Helvetica"/>
              </a:rPr>
              <a:t>d</a:t>
            </a:r>
            <a:r>
              <a:rPr lang="en-US" sz="1800" dirty="0">
                <a:latin typeface="Helvetica"/>
                <a:cs typeface="Helvetica"/>
              </a:rPr>
              <a:t>  multiplications → 7</a:t>
            </a:r>
            <a:r>
              <a:rPr lang="en-US" sz="1800" i="1" baseline="30000" dirty="0">
                <a:latin typeface="Helvetica"/>
                <a:cs typeface="Helvetica"/>
              </a:rPr>
              <a:t>d</a:t>
            </a:r>
            <a:r>
              <a:rPr lang="en-US" sz="1800" dirty="0">
                <a:latin typeface="Helvetica"/>
                <a:cs typeface="Helvetica"/>
              </a:rPr>
              <a:t> multiplications;</a:t>
            </a:r>
          </a:p>
          <a:p>
            <a:endParaRPr lang="en-US" sz="2200" dirty="0">
              <a:latin typeface="Helvetica"/>
              <a:cs typeface="Helvetica"/>
            </a:endParaRPr>
          </a:p>
          <a:p>
            <a:endParaRPr lang="en-US" sz="2200" dirty="0">
              <a:latin typeface="Helvetica"/>
              <a:cs typeface="Helvetica"/>
            </a:endParaRPr>
          </a:p>
          <a:p>
            <a:endParaRPr lang="en-US" sz="2200" dirty="0">
              <a:latin typeface="Helvetica"/>
              <a:cs typeface="Helvetica"/>
            </a:endParaRPr>
          </a:p>
        </p:txBody>
      </p:sp>
      <p:pic>
        <p:nvPicPr>
          <p:cNvPr id="8" name="Picture 7" descr="Screen Shot 2016-04-18 at 12.29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16" y="3138784"/>
            <a:ext cx="4592989" cy="920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126" y="4059599"/>
            <a:ext cx="3440546" cy="23653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781" tIns="52891" rIns="105781" bIns="52891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300" dirty="0"/>
              <a:t>Multi-level </a:t>
            </a:r>
            <a:r>
              <a:rPr lang="en-US" sz="3300" dirty="0" err="1"/>
              <a:t>Strassen’s</a:t>
            </a:r>
            <a:r>
              <a:rPr lang="en-US" sz="3300" dirty="0"/>
              <a:t> Algorithm (</a:t>
            </a:r>
            <a:r>
              <a:rPr lang="en-US" sz="3300" dirty="0">
                <a:solidFill>
                  <a:srgbClr val="FF0000"/>
                </a:solidFill>
              </a:rPr>
              <a:t>In theory</a:t>
            </a:r>
            <a:r>
              <a:rPr lang="en-US" sz="33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962" y="766978"/>
            <a:ext cx="2801586" cy="450123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092" y="4197509"/>
            <a:ext cx="3440546" cy="23653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781" tIns="52891" rIns="105781" bIns="52891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300" dirty="0"/>
              <a:t>Multi-level </a:t>
            </a:r>
            <a:r>
              <a:rPr lang="en-US" sz="3300" dirty="0" err="1"/>
              <a:t>Strassen’s</a:t>
            </a:r>
            <a:r>
              <a:rPr lang="en-US" sz="3300" dirty="0"/>
              <a:t> Algorithm (</a:t>
            </a:r>
            <a:r>
              <a:rPr lang="en-US" sz="3300" dirty="0">
                <a:solidFill>
                  <a:srgbClr val="FF0000"/>
                </a:solidFill>
              </a:rPr>
              <a:t>In theory</a:t>
            </a:r>
            <a:r>
              <a:rPr lang="en-US" sz="33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962" y="766978"/>
            <a:ext cx="2801586" cy="4501232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755235" y="741744"/>
            <a:ext cx="5869880" cy="2411213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Helvetica"/>
                <a:cs typeface="Helvetica"/>
              </a:rPr>
              <a:t>One-level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r>
              <a:rPr lang="en-US" sz="1500" dirty="0">
                <a:latin typeface="Helvetica"/>
                <a:cs typeface="Helvetica"/>
              </a:rPr>
              <a:t> (1.</a:t>
            </a:r>
            <a:r>
              <a:rPr lang="en-US" sz="1500" dirty="0">
                <a:solidFill>
                  <a:srgbClr val="FF0000"/>
                </a:solidFill>
                <a:latin typeface="Helvetica"/>
                <a:cs typeface="Helvetica"/>
              </a:rPr>
              <a:t>14x </a:t>
            </a:r>
            <a:r>
              <a:rPr lang="en-US" sz="15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300" dirty="0">
                <a:latin typeface="Helvetica"/>
                <a:cs typeface="Helvetica"/>
              </a:rPr>
              <a:t>8 multiplications → 7 multiplications ;</a:t>
            </a:r>
          </a:p>
          <a:p>
            <a:r>
              <a:rPr lang="en-US" sz="1500" dirty="0">
                <a:latin typeface="Helvetica"/>
                <a:cs typeface="Helvetica"/>
              </a:rPr>
              <a:t>Two-level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r>
              <a:rPr lang="en-US" sz="1500" dirty="0">
                <a:latin typeface="Helvetica"/>
                <a:cs typeface="Helvetica"/>
              </a:rPr>
              <a:t> (</a:t>
            </a:r>
            <a:r>
              <a:rPr lang="en-US" sz="1500" dirty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sz="1500" dirty="0">
                <a:solidFill>
                  <a:srgbClr val="FF0000"/>
                </a:solidFill>
                <a:latin typeface="Helvetica"/>
                <a:cs typeface="Helvetica"/>
              </a:rPr>
              <a:t>.30x </a:t>
            </a:r>
            <a:r>
              <a:rPr lang="en-US" sz="15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300" dirty="0">
                <a:latin typeface="Helvetica"/>
                <a:cs typeface="Helvetica"/>
              </a:rPr>
              <a:t>64 multiplications → 49 multiplications;</a:t>
            </a:r>
          </a:p>
          <a:p>
            <a:r>
              <a:rPr lang="en-US" sz="1500" i="1" dirty="0">
                <a:latin typeface="Helvetica"/>
                <a:cs typeface="Helvetica"/>
              </a:rPr>
              <a:t>d</a:t>
            </a:r>
            <a:r>
              <a:rPr lang="en-US" sz="1500" dirty="0">
                <a:latin typeface="Helvetica"/>
                <a:cs typeface="Helvetica"/>
              </a:rPr>
              <a:t>-level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r>
              <a:rPr lang="en-US" sz="1500" dirty="0">
                <a:latin typeface="Helvetica"/>
                <a:cs typeface="Helvetica"/>
              </a:rPr>
              <a:t> (</a:t>
            </a:r>
            <a:r>
              <a:rPr lang="en-US" sz="1500" i="1" dirty="0">
                <a:solidFill>
                  <a:srgbClr val="FF0000"/>
                </a:solidFill>
                <a:latin typeface="Helvetica"/>
                <a:cs typeface="Helvetica"/>
              </a:rPr>
              <a:t>n</a:t>
            </a:r>
            <a:r>
              <a:rPr lang="en-US" sz="1500" baseline="30000" dirty="0">
                <a:solidFill>
                  <a:srgbClr val="FF0000"/>
                </a:solidFill>
                <a:latin typeface="Helvetica"/>
                <a:cs typeface="Helvetica"/>
              </a:rPr>
              <a:t>3</a:t>
            </a:r>
            <a:r>
              <a:rPr lang="en-US" sz="1500" dirty="0">
                <a:solidFill>
                  <a:srgbClr val="FF0000"/>
                </a:solidFill>
                <a:latin typeface="Helvetica"/>
                <a:cs typeface="Helvetica"/>
              </a:rPr>
              <a:t>/</a:t>
            </a:r>
            <a:r>
              <a:rPr lang="en-US" sz="1500" i="1" dirty="0">
                <a:solidFill>
                  <a:srgbClr val="FF0000"/>
                </a:solidFill>
                <a:latin typeface="Helvetica"/>
                <a:cs typeface="Helvetica"/>
              </a:rPr>
              <a:t>n</a:t>
            </a:r>
            <a:r>
              <a:rPr lang="en-US" sz="1500" baseline="30000" dirty="0">
                <a:solidFill>
                  <a:srgbClr val="FF0000"/>
                </a:solidFill>
                <a:latin typeface="Helvetica"/>
                <a:cs typeface="Helvetica"/>
              </a:rPr>
              <a:t>2.803</a:t>
            </a:r>
            <a:r>
              <a:rPr lang="en-US" sz="1600" baseline="300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1500" dirty="0">
                <a:latin typeface="Helvetica"/>
                <a:cs typeface="Helvetica"/>
              </a:rPr>
              <a:t>speedup)</a:t>
            </a:r>
          </a:p>
          <a:p>
            <a:pPr lvl="1"/>
            <a:r>
              <a:rPr lang="en-US" sz="1300" dirty="0">
                <a:latin typeface="Helvetica"/>
                <a:cs typeface="Helvetica"/>
              </a:rPr>
              <a:t>8</a:t>
            </a:r>
            <a:r>
              <a:rPr lang="en-US" sz="1300" i="1" baseline="30000" dirty="0">
                <a:latin typeface="Helvetica"/>
                <a:cs typeface="Helvetica"/>
              </a:rPr>
              <a:t>d</a:t>
            </a:r>
            <a:r>
              <a:rPr lang="en-US" sz="1300" dirty="0">
                <a:latin typeface="Helvetica"/>
                <a:cs typeface="Helvetica"/>
              </a:rPr>
              <a:t>  multiplications → 7</a:t>
            </a:r>
            <a:r>
              <a:rPr lang="en-US" sz="1300" i="1" baseline="30000" dirty="0">
                <a:latin typeface="Helvetica"/>
                <a:cs typeface="Helvetica"/>
              </a:rPr>
              <a:t>d</a:t>
            </a:r>
            <a:r>
              <a:rPr lang="en-US" sz="1300" dirty="0">
                <a:latin typeface="Helvetica"/>
                <a:cs typeface="Helvetica"/>
              </a:rPr>
              <a:t> multiplications;</a:t>
            </a:r>
          </a:p>
          <a:p>
            <a:endParaRPr lang="en-US" sz="1500" dirty="0">
              <a:latin typeface="Helvetica"/>
              <a:cs typeface="Helvetica"/>
            </a:endParaRPr>
          </a:p>
          <a:p>
            <a:endParaRPr lang="en-US" sz="1500" dirty="0">
              <a:latin typeface="Helvetica"/>
              <a:cs typeface="Helvetica"/>
            </a:endParaRPr>
          </a:p>
          <a:p>
            <a:endParaRPr lang="en-US" sz="1500" dirty="0">
              <a:latin typeface="Helvetica"/>
              <a:cs typeface="Helvetica"/>
            </a:endParaRPr>
          </a:p>
        </p:txBody>
      </p:sp>
      <p:pic>
        <p:nvPicPr>
          <p:cNvPr id="4" name="Picture 3" descr="speed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67" y="2394593"/>
            <a:ext cx="6483927" cy="4463415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803" tIns="52902" rIns="105803" bIns="52902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3962" y="766978"/>
            <a:ext cx="2801586" cy="4501232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7" name="Picture 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3903608"/>
            <a:ext cx="3718560" cy="25603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3962" y="766978"/>
            <a:ext cx="2801586" cy="4501232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803" tIns="52902" rIns="105803" bIns="52902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608788" y="920556"/>
            <a:ext cx="5464660" cy="2411213"/>
          </a:xfrm>
          <a:prstGeom prst="rect">
            <a:avLst/>
          </a:prstGeom>
        </p:spPr>
        <p:txBody>
          <a:bodyPr vert="horz" lIns="105803" tIns="52902" rIns="105803" bIns="52902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One-level </a:t>
            </a:r>
            <a:r>
              <a:rPr lang="en-US" sz="2200" dirty="0" err="1"/>
              <a:t>Strassen</a:t>
            </a:r>
            <a:r>
              <a:rPr lang="en-US" sz="2200" dirty="0"/>
              <a:t> (1.</a:t>
            </a:r>
            <a:r>
              <a:rPr lang="en-US" sz="2200" dirty="0">
                <a:solidFill>
                  <a:srgbClr val="000000"/>
                </a:solidFill>
              </a:rPr>
              <a:t>14x speedup</a:t>
            </a:r>
            <a:r>
              <a:rPr lang="en-US" sz="2200" dirty="0"/>
              <a:t>)</a:t>
            </a:r>
          </a:p>
          <a:p>
            <a:pPr lvl="1"/>
            <a:r>
              <a:rPr lang="en-US" sz="1900" dirty="0"/>
              <a:t>7 multiplications + </a:t>
            </a:r>
            <a:r>
              <a:rPr lang="en-US" sz="1900" dirty="0">
                <a:solidFill>
                  <a:srgbClr val="FF0000"/>
                </a:solidFill>
              </a:rPr>
              <a:t>22</a:t>
            </a:r>
            <a:r>
              <a:rPr lang="en-US" sz="1900" dirty="0"/>
              <a:t> additions;</a:t>
            </a:r>
          </a:p>
          <a:p>
            <a:r>
              <a:rPr lang="en-US" sz="2200" dirty="0"/>
              <a:t>Two-level </a:t>
            </a:r>
            <a:r>
              <a:rPr lang="en-US" sz="2200" dirty="0" err="1"/>
              <a:t>Strassen</a:t>
            </a:r>
            <a:r>
              <a:rPr lang="en-US" sz="2200" dirty="0"/>
              <a:t> (1.30x speedup)</a:t>
            </a:r>
          </a:p>
          <a:p>
            <a:pPr lvl="1"/>
            <a:r>
              <a:rPr lang="en-US" sz="1900" dirty="0"/>
              <a:t>49 multiplications + </a:t>
            </a:r>
            <a:r>
              <a:rPr lang="en-US" sz="1900" dirty="0">
                <a:solidFill>
                  <a:srgbClr val="FF0000"/>
                </a:solidFill>
              </a:rPr>
              <a:t>334</a:t>
            </a:r>
            <a:r>
              <a:rPr lang="en-US" sz="1900" dirty="0"/>
              <a:t> additions;</a:t>
            </a:r>
          </a:p>
          <a:p>
            <a:r>
              <a:rPr lang="en-US" sz="2200" i="1" dirty="0"/>
              <a:t>d</a:t>
            </a:r>
            <a:r>
              <a:rPr lang="en-US" sz="2200" dirty="0"/>
              <a:t>-level </a:t>
            </a:r>
            <a:r>
              <a:rPr lang="en-US" sz="2200" dirty="0" err="1"/>
              <a:t>Strassen</a:t>
            </a:r>
            <a:r>
              <a:rPr lang="en-US" sz="2200" dirty="0"/>
              <a:t> (</a:t>
            </a:r>
            <a:r>
              <a:rPr lang="en-US" sz="2200" i="1" dirty="0"/>
              <a:t>n</a:t>
            </a:r>
            <a:r>
              <a:rPr lang="en-US" sz="2200" baseline="30000" dirty="0"/>
              <a:t>3</a:t>
            </a:r>
            <a:r>
              <a:rPr lang="en-US" sz="2200" dirty="0"/>
              <a:t>/</a:t>
            </a:r>
            <a:r>
              <a:rPr lang="en-US" sz="2200" i="1" dirty="0"/>
              <a:t>n</a:t>
            </a:r>
            <a:r>
              <a:rPr lang="en-US" sz="2200" baseline="30000" dirty="0"/>
              <a:t>2.803</a:t>
            </a:r>
            <a:r>
              <a:rPr lang="en-US" sz="2200" dirty="0"/>
              <a:t> speedup)</a:t>
            </a:r>
          </a:p>
          <a:p>
            <a:pPr lvl="1"/>
            <a:r>
              <a:rPr lang="en-US" sz="1800" dirty="0"/>
              <a:t>Numerical unstable; Not achievable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1205837" y="59991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49198" y="2388289"/>
            <a:ext cx="5024325" cy="12133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18" name="Left Brace 17"/>
          <p:cNvSpPr/>
          <p:nvPr/>
        </p:nvSpPr>
        <p:spPr>
          <a:xfrm rot="5400000">
            <a:off x="1300046" y="587235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>
            <a:off x="1286866" y="91741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84093" y="92340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25" name="Left Brace 24"/>
          <p:cNvSpPr/>
          <p:nvPr/>
        </p:nvSpPr>
        <p:spPr>
          <a:xfrm rot="5400000">
            <a:off x="2092846" y="593106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26" name="Left Brace 25"/>
          <p:cNvSpPr/>
          <p:nvPr/>
        </p:nvSpPr>
        <p:spPr>
          <a:xfrm rot="5400000">
            <a:off x="1523406" y="119644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393030" y="1202582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8733" y="59769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31" name="Left Brace 30"/>
          <p:cNvSpPr/>
          <p:nvPr/>
        </p:nvSpPr>
        <p:spPr>
          <a:xfrm rot="5400000">
            <a:off x="1537836" y="1484285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01714" y="1491515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1279136" y="177448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43014" y="178171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35" name="Left Brace 34"/>
          <p:cNvSpPr/>
          <p:nvPr/>
        </p:nvSpPr>
        <p:spPr>
          <a:xfrm rot="5400000">
            <a:off x="1275226" y="205551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39099" y="206274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37" name="Left Brace 36"/>
          <p:cNvSpPr/>
          <p:nvPr/>
        </p:nvSpPr>
        <p:spPr>
          <a:xfrm rot="5400000">
            <a:off x="2038266" y="204905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902144" y="205629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47" name="Left Brace 46"/>
          <p:cNvSpPr/>
          <p:nvPr/>
        </p:nvSpPr>
        <p:spPr>
          <a:xfrm rot="5400000">
            <a:off x="1278116" y="2344603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141990" y="235183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49" name="Left Brace 48"/>
          <p:cNvSpPr/>
          <p:nvPr/>
        </p:nvSpPr>
        <p:spPr>
          <a:xfrm rot="5400000">
            <a:off x="2041157" y="233815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905035" y="2345384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  <p:pic>
        <p:nvPicPr>
          <p:cNvPr id="27" name="Picture 26" descr="str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3903608"/>
            <a:ext cx="3718560" cy="2560320"/>
          </a:xfrm>
          <a:prstGeom prst="rect">
            <a:avLst/>
          </a:prstGeom>
        </p:spPr>
      </p:pic>
      <p:sp>
        <p:nvSpPr>
          <p:cNvPr id="2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098" y="3552572"/>
            <a:ext cx="4821382" cy="3314700"/>
          </a:xfrm>
          <a:prstGeom prst="rect">
            <a:avLst/>
          </a:prstGeom>
        </p:spPr>
      </p:pic>
      <p:pic>
        <p:nvPicPr>
          <p:cNvPr id="5" name="Picture 4" descr="str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5" y="3903608"/>
            <a:ext cx="3718560" cy="256032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803" tIns="52902" rIns="105803" bIns="52902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err="1" smtClean="0"/>
              <a:t>Strassen’s</a:t>
            </a:r>
            <a:r>
              <a:rPr lang="en-US" dirty="0" smtClean="0"/>
              <a:t> Algorithm (</a:t>
            </a:r>
            <a:r>
              <a:rPr lang="en-US" dirty="0" smtClean="0">
                <a:solidFill>
                  <a:srgbClr val="FF0000"/>
                </a:solidFill>
              </a:rPr>
              <a:t>In practice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25285" y="3812662"/>
            <a:ext cx="3737131" cy="268984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77108" y="3812670"/>
            <a:ext cx="3060584" cy="183438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>
            <a:outerShdw sx="1000" sy="1000" algn="ctr" rotWithShape="0">
              <a:schemeClr val="bg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77108" y="6176205"/>
            <a:ext cx="3060584" cy="3263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77108" y="5659843"/>
            <a:ext cx="1907047" cy="529149"/>
          </a:xfrm>
          <a:prstGeom prst="rect">
            <a:avLst/>
          </a:prstGeom>
          <a:solidFill>
            <a:srgbClr val="4AAA25">
              <a:alpha val="21000"/>
            </a:srgbClr>
          </a:solidFill>
          <a:ln>
            <a:solidFill>
              <a:schemeClr val="tx1"/>
            </a:solidFill>
            <a:prstDash val="sysDot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584164" y="5220522"/>
            <a:ext cx="1137175" cy="42653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84156" y="6176206"/>
            <a:ext cx="1141129" cy="6848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608788" y="920556"/>
            <a:ext cx="5464660" cy="2411213"/>
          </a:xfrm>
          <a:prstGeom prst="rect">
            <a:avLst/>
          </a:prstGeom>
        </p:spPr>
        <p:txBody>
          <a:bodyPr vert="horz" lIns="105803" tIns="52902" rIns="105803" bIns="52902" rtlCol="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One-level </a:t>
            </a:r>
            <a:r>
              <a:rPr lang="en-US" sz="2200" dirty="0" err="1"/>
              <a:t>Strassen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0000"/>
                </a:solidFill>
              </a:rPr>
              <a:t>1.14x speedup</a:t>
            </a:r>
            <a:r>
              <a:rPr lang="en-US" sz="2200" dirty="0"/>
              <a:t>)</a:t>
            </a:r>
          </a:p>
          <a:p>
            <a:pPr lvl="1"/>
            <a:r>
              <a:rPr lang="en-US" sz="1900" dirty="0"/>
              <a:t>7 multiplications + </a:t>
            </a:r>
            <a:r>
              <a:rPr lang="en-US" sz="1900" dirty="0">
                <a:solidFill>
                  <a:srgbClr val="FF0000"/>
                </a:solidFill>
              </a:rPr>
              <a:t>22</a:t>
            </a:r>
            <a:r>
              <a:rPr lang="en-US" sz="1900" dirty="0"/>
              <a:t> additions;</a:t>
            </a:r>
          </a:p>
          <a:p>
            <a:r>
              <a:rPr lang="en-US" sz="2200" dirty="0"/>
              <a:t>Two-level </a:t>
            </a:r>
            <a:r>
              <a:rPr lang="en-US" sz="2200" dirty="0" err="1"/>
              <a:t>Strassen</a:t>
            </a:r>
            <a:r>
              <a:rPr lang="en-US" sz="2200" dirty="0"/>
              <a:t> (1.30x speedup)</a:t>
            </a:r>
          </a:p>
          <a:p>
            <a:pPr lvl="1"/>
            <a:r>
              <a:rPr lang="en-US" sz="1900" dirty="0"/>
              <a:t>49 multiplications + </a:t>
            </a:r>
            <a:r>
              <a:rPr lang="en-US" sz="1900" dirty="0">
                <a:solidFill>
                  <a:srgbClr val="FF0000"/>
                </a:solidFill>
              </a:rPr>
              <a:t>334</a:t>
            </a:r>
            <a:r>
              <a:rPr lang="en-US" sz="1900" dirty="0"/>
              <a:t> additions;</a:t>
            </a:r>
          </a:p>
          <a:p>
            <a:r>
              <a:rPr lang="en-US" sz="2200" i="1" dirty="0"/>
              <a:t>d</a:t>
            </a:r>
            <a:r>
              <a:rPr lang="en-US" sz="2200" dirty="0"/>
              <a:t>-level </a:t>
            </a:r>
            <a:r>
              <a:rPr lang="en-US" sz="2200" dirty="0" err="1"/>
              <a:t>Strassen</a:t>
            </a:r>
            <a:r>
              <a:rPr lang="en-US" sz="2200" dirty="0"/>
              <a:t> (</a:t>
            </a:r>
            <a:r>
              <a:rPr lang="en-US" sz="2200" i="1" dirty="0"/>
              <a:t>n</a:t>
            </a:r>
            <a:r>
              <a:rPr lang="en-US" sz="2200" baseline="30000" dirty="0"/>
              <a:t>3</a:t>
            </a:r>
            <a:r>
              <a:rPr lang="en-US" sz="2200" dirty="0"/>
              <a:t>/</a:t>
            </a:r>
            <a:r>
              <a:rPr lang="en-US" sz="2200" i="1" dirty="0"/>
              <a:t>n</a:t>
            </a:r>
            <a:r>
              <a:rPr lang="en-US" sz="2200" baseline="30000" dirty="0"/>
              <a:t>2.803</a:t>
            </a:r>
            <a:r>
              <a:rPr lang="en-US" sz="2200" dirty="0"/>
              <a:t> speedup)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Numerical unstable; Not achievable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028" name="Picture 4" descr="https://upload.wikimedia.org/wikipedia/commons/thumb/3/3b/Gtk-zoom-in.svg/2000px-Gtk-zoom-i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068" y="4540895"/>
            <a:ext cx="790845" cy="8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V="1">
            <a:off x="4737695" y="3812663"/>
            <a:ext cx="3737131" cy="1401718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737695" y="6253164"/>
            <a:ext cx="3737131" cy="249343"/>
          </a:xfrm>
          <a:prstGeom prst="line">
            <a:avLst/>
          </a:prstGeom>
          <a:ln>
            <a:solidFill>
              <a:schemeClr val="tx1">
                <a:alpha val="14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3962" y="766978"/>
            <a:ext cx="2801586" cy="4501232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 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–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+ </a:t>
            </a:r>
            <a:r>
              <a:rPr lang="en-US" sz="15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5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5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pPr>
              <a:lnSpc>
                <a:spcPct val="125000"/>
              </a:lnSpc>
            </a:pPr>
            <a:endParaRPr lang="en-US" sz="15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sp>
        <p:nvSpPr>
          <p:cNvPr id="30" name="Left Brace 29"/>
          <p:cNvSpPr/>
          <p:nvPr/>
        </p:nvSpPr>
        <p:spPr>
          <a:xfrm rot="5400000">
            <a:off x="1300046" y="587235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1" name="Left Brace 30"/>
          <p:cNvSpPr/>
          <p:nvPr/>
        </p:nvSpPr>
        <p:spPr>
          <a:xfrm rot="5400000">
            <a:off x="1286866" y="91741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3" name="Left Brace 32"/>
          <p:cNvSpPr/>
          <p:nvPr/>
        </p:nvSpPr>
        <p:spPr>
          <a:xfrm rot="5400000">
            <a:off x="2092846" y="593106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1523406" y="119644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1537836" y="1484285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48" name="Left Brace 47"/>
          <p:cNvSpPr/>
          <p:nvPr/>
        </p:nvSpPr>
        <p:spPr>
          <a:xfrm rot="5400000">
            <a:off x="1279136" y="177448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50" name="Left Brace 49"/>
          <p:cNvSpPr/>
          <p:nvPr/>
        </p:nvSpPr>
        <p:spPr>
          <a:xfrm rot="5400000">
            <a:off x="1275226" y="205551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52" name="Left Brace 51"/>
          <p:cNvSpPr/>
          <p:nvPr/>
        </p:nvSpPr>
        <p:spPr>
          <a:xfrm rot="5400000">
            <a:off x="2038266" y="2049057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54" name="Left Brace 53"/>
          <p:cNvSpPr/>
          <p:nvPr/>
        </p:nvSpPr>
        <p:spPr>
          <a:xfrm rot="5400000">
            <a:off x="1278116" y="2344603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56" name="Left Brace 55"/>
          <p:cNvSpPr/>
          <p:nvPr/>
        </p:nvSpPr>
        <p:spPr>
          <a:xfrm rot="5400000">
            <a:off x="2041157" y="2338150"/>
            <a:ext cx="79969" cy="569442"/>
          </a:xfrm>
          <a:prstGeom prst="leftBrac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4168" tIns="42084" rIns="84168" bIns="42084"/>
          <a:lstStyle/>
          <a:p>
            <a:endParaRPr lang="en-US"/>
          </a:p>
        </p:txBody>
      </p:sp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14</a:t>
            </a:fld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05837" y="59991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4093" y="92340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93030" y="1202582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88733" y="59769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01714" y="1491515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43014" y="178171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39099" y="206274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02144" y="2056291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41990" y="2351836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5035" y="2345384"/>
            <a:ext cx="428818" cy="300464"/>
          </a:xfrm>
          <a:prstGeom prst="rect">
            <a:avLst/>
          </a:prstGeom>
          <a:noFill/>
        </p:spPr>
        <p:txBody>
          <a:bodyPr wrap="square" lIns="84168" tIns="42084" rIns="84168" bIns="42084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  <a:latin typeface="Cambria Math"/>
                <a:cs typeface="Cambria Math"/>
              </a:rPr>
              <a:t>T</a:t>
            </a:r>
            <a:r>
              <a:rPr lang="en-US" sz="14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76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0" y="1270276"/>
            <a:ext cx="2851970" cy="9059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542318" y="5320189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Padding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Buffers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91905" y="127276"/>
            <a:ext cx="8229600" cy="1143000"/>
          </a:xfrm>
          <a:prstGeom prst="rect">
            <a:avLst/>
          </a:prstGeom>
        </p:spPr>
        <p:txBody>
          <a:bodyPr vert="horz" lIns="105750" tIns="52877" rIns="105750" bIns="52877" rtlCol="0" anchor="ctr">
            <a:normAutofit fontScale="92500"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</a:t>
            </a:r>
            <a:r>
              <a:rPr lang="en-US" dirty="0" smtClean="0"/>
              <a:t>/FMM algorithms…...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77392" y="1691748"/>
            <a:ext cx="2462632" cy="375072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Solutions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661688" y="4102704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Memory movement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8959" y="2784965"/>
            <a:ext cx="1807519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429" y="3684321"/>
            <a:ext cx="206480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3322590"/>
            <a:ext cx="8546418" cy="4515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4410752"/>
            <a:ext cx="8546418" cy="43754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299" y="5465391"/>
            <a:ext cx="8539081" cy="437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8958" y="562762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43" y="6170174"/>
            <a:ext cx="8535424" cy="44277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59" y="2580934"/>
            <a:ext cx="8535423" cy="451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562239" y="1669069"/>
            <a:ext cx="2462632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63126" y="366788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84076" y="280876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46" y="4728338"/>
            <a:ext cx="543055" cy="5600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963" y="4577513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77" y="2764386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77" y="35981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7" y="47385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0" y="1270276"/>
            <a:ext cx="2851970" cy="905962"/>
          </a:xfrm>
          <a:prstGeom prst="rect">
            <a:avLst/>
          </a:prstGeom>
        </p:spPr>
      </p:pic>
      <p:pic>
        <p:nvPicPr>
          <p:cNvPr id="20" name="Picture 19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14" y="5320184"/>
            <a:ext cx="2851970" cy="9059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542318" y="5320189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Padding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Buffers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7392" y="1691748"/>
            <a:ext cx="2462632" cy="375072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</a:t>
            </a:r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olutions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661688" y="4102704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Memory movement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8959" y="2784965"/>
            <a:ext cx="1807519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429" y="3684321"/>
            <a:ext cx="206480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3322590"/>
            <a:ext cx="8546418" cy="4515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4410752"/>
            <a:ext cx="8546418" cy="43754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299" y="5465391"/>
            <a:ext cx="8539081" cy="437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8958" y="562762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43" y="6170174"/>
            <a:ext cx="8535424" cy="44277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59" y="2580934"/>
            <a:ext cx="8535423" cy="451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562239" y="1669069"/>
            <a:ext cx="2462632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63126" y="366788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84076" y="280876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59999" y="5650286"/>
            <a:ext cx="3738416" cy="346249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46" y="4728338"/>
            <a:ext cx="543055" cy="5600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963" y="4577513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77" y="2764386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77" y="35981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7" y="47385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7" y="5574590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91905" y="127276"/>
            <a:ext cx="8229600" cy="1143000"/>
          </a:xfrm>
          <a:prstGeom prst="rect">
            <a:avLst/>
          </a:prstGeom>
        </p:spPr>
        <p:txBody>
          <a:bodyPr vert="horz" lIns="105750" tIns="52877" rIns="105750" bIns="52877" rtlCol="0" anchor="ctr">
            <a:normAutofit fontScale="92500"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</a:t>
            </a:r>
            <a:r>
              <a:rPr lang="en-US" dirty="0" smtClean="0"/>
              <a:t>/FMM algorithms…...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ianyu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42" y="3374195"/>
            <a:ext cx="2616206" cy="10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088" y="4615913"/>
            <a:ext cx="535973" cy="6362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959" y="2784965"/>
            <a:ext cx="1807519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429" y="3684321"/>
            <a:ext cx="206480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7948" y="3322590"/>
            <a:ext cx="8546418" cy="45156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7948" y="4410752"/>
            <a:ext cx="8546418" cy="43754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299" y="5465391"/>
            <a:ext cx="8539081" cy="43756"/>
          </a:xfrm>
          <a:prstGeom prst="rect">
            <a:avLst/>
          </a:prstGeom>
        </p:spPr>
      </p:pic>
      <p:pic>
        <p:nvPicPr>
          <p:cNvPr id="17" name="Picture 16" descr="square_sma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90" y="2726365"/>
            <a:ext cx="1565170" cy="409151"/>
          </a:xfrm>
          <a:prstGeom prst="rect">
            <a:avLst/>
          </a:prstGeom>
        </p:spPr>
      </p:pic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0" y="1270276"/>
            <a:ext cx="2851970" cy="905962"/>
          </a:xfrm>
          <a:prstGeom prst="rect">
            <a:avLst/>
          </a:prstGeom>
        </p:spPr>
      </p:pic>
      <p:pic>
        <p:nvPicPr>
          <p:cNvPr id="19" name="Picture 18" descr="rank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223" y="3556723"/>
            <a:ext cx="2437238" cy="789216"/>
          </a:xfrm>
          <a:prstGeom prst="rect">
            <a:avLst/>
          </a:prstGeom>
        </p:spPr>
      </p:pic>
      <p:pic>
        <p:nvPicPr>
          <p:cNvPr id="20" name="Picture 19" descr="square_large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14" y="5320184"/>
            <a:ext cx="2851970" cy="9059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8958" y="562762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943" y="6170174"/>
            <a:ext cx="8535424" cy="44277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959" y="2580934"/>
            <a:ext cx="8535423" cy="4515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542318" y="5320189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Padding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Buffers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91905" y="127276"/>
            <a:ext cx="8229600" cy="1143000"/>
          </a:xfrm>
          <a:prstGeom prst="rect">
            <a:avLst/>
          </a:prstGeom>
        </p:spPr>
        <p:txBody>
          <a:bodyPr vert="horz" lIns="105750" tIns="52877" rIns="105750" bIns="52877" rtlCol="0" anchor="ctr">
            <a:normAutofit fontScale="92500"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</a:t>
            </a:r>
            <a:r>
              <a:rPr lang="en-US" dirty="0" smtClean="0"/>
              <a:t>/FMM algorithms…...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72974" y="5650286"/>
            <a:ext cx="3321393" cy="375103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62239" y="1669069"/>
            <a:ext cx="2462632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7392" y="1691748"/>
            <a:ext cx="2462632" cy="375072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</a:t>
            </a:r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olutions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661688" y="4102704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Memory movement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3126" y="366788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4076" y="280876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246" y="4728338"/>
            <a:ext cx="543055" cy="5600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47963" y="4577513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09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29" y="2732203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77" y="2764386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77" y="35981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7" y="47385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7" y="5574590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49" y="3591328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49" y="4728343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81" y="5574598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259999" y="5650286"/>
            <a:ext cx="3738416" cy="346249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68" y="-7546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Proposed 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26" y="867900"/>
            <a:ext cx="9629083" cy="538900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Helvetica"/>
                <a:cs typeface="Helvetica"/>
              </a:rPr>
              <a:t>Practical high-performance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Utilize a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 performance model </a:t>
            </a:r>
            <a:r>
              <a:rPr lang="en-US" sz="2000" dirty="0">
                <a:latin typeface="Helvetica"/>
                <a:cs typeface="Helvetica"/>
              </a:rPr>
              <a:t>to predict the relative performance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Practical fast matrix multiplication algorithms.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Leverage a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code generator </a:t>
            </a:r>
            <a:r>
              <a:rPr lang="en-US" sz="2000" dirty="0">
                <a:latin typeface="Helvetica"/>
                <a:cs typeface="Helvetica"/>
              </a:rPr>
              <a:t>to generate ~200 implementations</a:t>
            </a:r>
            <a:endParaRPr lang="en-US" sz="2400" dirty="0">
              <a:latin typeface="Helvetica"/>
              <a:cs typeface="Helvetica"/>
            </a:endParaRPr>
          </a:p>
          <a:p>
            <a:pPr lvl="1"/>
            <a:endParaRPr lang="en-US" sz="24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Acceleration of tensor contractions via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First paper</a:t>
            </a:r>
            <a:r>
              <a:rPr lang="en-US" sz="2000" dirty="0">
                <a:latin typeface="Helvetica"/>
                <a:cs typeface="Helvetica"/>
              </a:rPr>
              <a:t> to apply </a:t>
            </a:r>
            <a:r>
              <a:rPr lang="en-US" sz="2000" dirty="0" err="1">
                <a:latin typeface="Helvetica"/>
                <a:cs typeface="Helvetica"/>
              </a:rPr>
              <a:t>Strassen’s</a:t>
            </a:r>
            <a:r>
              <a:rPr lang="en-US" sz="2000" dirty="0">
                <a:latin typeface="Helvetica"/>
                <a:cs typeface="Helvetica"/>
              </a:rPr>
              <a:t> algorithm for tensor contraction.</a:t>
            </a:r>
          </a:p>
          <a:p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Exploration of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/FMM for distributed memory.</a:t>
            </a:r>
          </a:p>
          <a:p>
            <a:r>
              <a:rPr lang="en-US" sz="2800" dirty="0">
                <a:latin typeface="Helvetica"/>
                <a:cs typeface="Helvetica"/>
              </a:rPr>
              <a:t>Fus</a:t>
            </a:r>
            <a:r>
              <a:rPr lang="en-US" altLang="zh-CN" sz="2800" dirty="0">
                <a:latin typeface="Helvetica"/>
                <a:cs typeface="Helvetica"/>
              </a:rPr>
              <a:t>ion</a:t>
            </a:r>
            <a:r>
              <a:rPr lang="en-US" sz="2800" dirty="0">
                <a:latin typeface="Helvetica"/>
                <a:cs typeface="Helvetica"/>
              </a:rPr>
              <a:t> with machine learning applications.</a:t>
            </a:r>
          </a:p>
          <a:p>
            <a:r>
              <a:rPr lang="en-US" sz="2800" dirty="0">
                <a:latin typeface="Helvetica"/>
                <a:cs typeface="Helvetica"/>
              </a:rPr>
              <a:t>Pedagogical outreach for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152" y="1701970"/>
            <a:ext cx="8539992" cy="300452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Tyler Smith, Greg Henry,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Strassen’s</a:t>
            </a:r>
            <a:r>
              <a:rPr lang="en-US" sz="1400" dirty="0">
                <a:latin typeface="Times"/>
                <a:cs typeface="Times"/>
              </a:rPr>
              <a:t> Algorithm Reloaded.” In </a:t>
            </a:r>
            <a:r>
              <a:rPr lang="en-US" sz="1400" b="1" i="1" dirty="0">
                <a:latin typeface="Times"/>
                <a:cs typeface="Times"/>
              </a:rPr>
              <a:t>SC’16</a:t>
            </a:r>
            <a:r>
              <a:rPr lang="en-US" sz="1400" dirty="0">
                <a:latin typeface="Times"/>
                <a:cs typeface="Times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556" y="4133744"/>
            <a:ext cx="8539992" cy="51589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Devin A. Matthews, and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Strassen’s</a:t>
            </a:r>
            <a:r>
              <a:rPr lang="en-US" sz="1400" dirty="0">
                <a:latin typeface="Times"/>
                <a:cs typeface="Times"/>
              </a:rPr>
              <a:t> Algorithm for Tensor Contraction.” arXiv:1704.03092 (2017). In Submission.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482" y="2908418"/>
            <a:ext cx="8539992" cy="51589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Leslie Rice, Devin A. Matthews,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“Generating Families of Practical Fast Matrix Multiplication Algorithms.” In </a:t>
            </a:r>
            <a:r>
              <a:rPr lang="en-US" sz="1400" b="1" i="1" dirty="0">
                <a:latin typeface="Times"/>
                <a:cs typeface="Times"/>
              </a:rPr>
              <a:t>IPDPS17</a:t>
            </a:r>
            <a:endParaRPr lang="en-US" sz="1400" b="1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556" y="5968165"/>
            <a:ext cx="8539992" cy="946698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BLISlab</a:t>
            </a:r>
            <a:r>
              <a:rPr lang="en-US" sz="1400" dirty="0">
                <a:latin typeface="Times"/>
                <a:cs typeface="Times"/>
              </a:rPr>
              <a:t>: A Sandbox for Optimizing GEMM.” FLAME Working Note #80, The University of Texas at Austin, Department of Computer Science. Technical Report TR-16-13. August 31, 2016.</a:t>
            </a:r>
          </a:p>
          <a:p>
            <a:pPr marL="157683" lvl="1" indent="-157683">
              <a:buFont typeface="Wingdings" charset="2"/>
              <a:buChar char="q"/>
            </a:pPr>
            <a:endParaRPr lang="en-US" sz="1400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2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7" y="2735796"/>
            <a:ext cx="8927807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matrix multiplication (GEMM)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"/>
    </mc:Choice>
    <mc:Fallback xmlns="">
      <p:transition advTm="14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State-of-the-art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in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5" y="2907835"/>
            <a:ext cx="8788606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Helvetica"/>
                <a:cs typeface="Helvetica"/>
              </a:rPr>
              <a:t>BLAS-like Library Instantiation Software (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  <a:r>
              <a:rPr lang="en-US" sz="1800" dirty="0">
                <a:latin typeface="Helvetica"/>
                <a:cs typeface="Helvetica"/>
              </a:rPr>
              <a:t>) is a portable framework for instantiating BLAS-like dense linear algebra libraries.</a:t>
            </a:r>
          </a:p>
          <a:p>
            <a:endParaRPr lang="en-US" sz="11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BLIS provides a refactoring of </a:t>
            </a:r>
            <a:r>
              <a:rPr lang="en-US" sz="1800" dirty="0" err="1">
                <a:solidFill>
                  <a:srgbClr val="FF0000"/>
                </a:solidFill>
                <a:latin typeface="Helvetica"/>
                <a:cs typeface="Helvetica"/>
              </a:rPr>
              <a:t>GotoBLAS</a:t>
            </a:r>
            <a:r>
              <a:rPr lang="en-US" sz="1800" dirty="0">
                <a:latin typeface="Helvetica"/>
                <a:cs typeface="Helvetica"/>
              </a:rPr>
              <a:t> algorithm (best-known approach on CPU) to implement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sz="1800" dirty="0">
                <a:latin typeface="Helvetica"/>
                <a:cs typeface="Helvetica"/>
              </a:rPr>
              <a:t>.</a:t>
            </a:r>
          </a:p>
          <a:p>
            <a:endParaRPr lang="en-US" sz="1800" dirty="0">
              <a:latin typeface="Helvetica"/>
              <a:cs typeface="Helvetica"/>
            </a:endParaRPr>
          </a:p>
          <a:p>
            <a:endParaRPr lang="en-US" sz="18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GEMM implementation in BLIS has 6-layers of loops. The outer 5 loops are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sz="1800" dirty="0">
                <a:latin typeface="Helvetica"/>
                <a:cs typeface="Helvetica"/>
              </a:rPr>
              <a:t>. The inner-most loop (micro-kernel) is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assembly</a:t>
            </a:r>
            <a:r>
              <a:rPr lang="en-US" sz="1800" dirty="0">
                <a:latin typeface="Helvetica"/>
                <a:cs typeface="Helvetica"/>
              </a:rPr>
              <a:t> for high performance.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009" y="3531436"/>
            <a:ext cx="8539992" cy="1008350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Field Van Zee,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“BLIS: A Framework for Rapidly Instantiating BLAS Functionality.” 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41.3 (2015): 14.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861" y="4637242"/>
            <a:ext cx="8454085" cy="1685458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“High-performance implementation of the level-3 BLAS.”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35.1 (2008): 4.</a:t>
            </a:r>
          </a:p>
          <a:p>
            <a:pPr marL="157683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“Anatomy of high-performance matrix multiplication.”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34.3 (2008): 12.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pic>
        <p:nvPicPr>
          <p:cNvPr id="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88" y="143591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3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"/>
    </mc:Choice>
    <mc:Fallback xmlns="">
      <p:transition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405" descr="Screen Shot 2017-05-08 at 10.39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51608"/>
          <a:stretch/>
        </p:blipFill>
        <p:spPr>
          <a:xfrm>
            <a:off x="35188" y="2"/>
            <a:ext cx="4378167" cy="6910465"/>
          </a:xfrm>
          <a:prstGeom prst="rect">
            <a:avLst/>
          </a:prstGeom>
        </p:spPr>
      </p:pic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21" y="1279071"/>
            <a:ext cx="4747448" cy="4812524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3779498" y="114578"/>
            <a:ext cx="5520437" cy="416014"/>
          </a:xfrm>
          <a:prstGeom prst="rect">
            <a:avLst/>
          </a:prstGeom>
        </p:spPr>
        <p:txBody>
          <a:bodyPr lIns="84062" tIns="42030" rIns="84062" bIns="42030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 err="1"/>
              <a:t>GotoBLAS</a:t>
            </a:r>
            <a:r>
              <a:rPr lang="en-US" sz="1800" dirty="0"/>
              <a:t> algorithm for GEMM in </a:t>
            </a:r>
            <a:r>
              <a:rPr lang="en-US" sz="18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75255" y="6231515"/>
            <a:ext cx="4910066" cy="1024251"/>
          </a:xfrm>
          <a:prstGeom prst="rect">
            <a:avLst/>
          </a:prstGeom>
          <a:noFill/>
        </p:spPr>
        <p:txBody>
          <a:bodyPr wrap="square" lIns="84062" tIns="42030" rIns="84062" bIns="42030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 via the 3m and 4m methods.”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87" y="339819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018884" y="4554540"/>
            <a:ext cx="3078213" cy="283433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5844044" y="4141552"/>
            <a:ext cx="3253053" cy="710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557817" y="2842996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3123330" y="2583776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7237944" y="4612187"/>
            <a:ext cx="102780" cy="19309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876933" y="4805279"/>
            <a:ext cx="1110319" cy="1420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1890343" y="2910109"/>
            <a:ext cx="786459" cy="1881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2952375" y="1679535"/>
            <a:ext cx="1105828" cy="1837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43310" y="3160880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1268800" y="4493300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1079270" y="6121107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958713" y="6287541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sz="1400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834040" y="6300085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00B0F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090030" y="6353875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170" y="4750190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0650" y="3426020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4113" y="2165022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47541" y="351556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5371" y="539335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4"/>
    </mc:Choice>
    <mc:Fallback xmlns="">
      <p:transition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402" grpId="0" animBg="1"/>
      <p:bldP spid="403" grpId="0" animBg="1"/>
      <p:bldP spid="407" grpId="0" animBg="1"/>
      <p:bldP spid="411" grpId="0" animBg="1"/>
      <p:bldP spid="412" grpId="0" animBg="1"/>
      <p:bldP spid="33" grpId="0"/>
      <p:bldP spid="413" grpId="0"/>
      <p:bldP spid="414" grpId="0"/>
      <p:bldP spid="415" grpId="0"/>
      <p:bldP spid="416" grpId="0"/>
      <p:bldP spid="417" grpId="0"/>
      <p:bldP spid="21" grpId="0"/>
      <p:bldP spid="22" grpId="0"/>
      <p:bldP spid="23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Practical </a:t>
            </a:r>
            <a:r>
              <a:rPr lang="en-US" sz="3300" dirty="0" err="1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Practical </a:t>
            </a:r>
            <a:r>
              <a:rPr lang="en-US" sz="4800" dirty="0" err="1"/>
              <a:t>Strassen’s</a:t>
            </a:r>
            <a:r>
              <a:rPr lang="en-US" sz="4800" dirty="0"/>
              <a:t>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3505" y="6057183"/>
            <a:ext cx="8302846" cy="1469869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*</a:t>
            </a:r>
            <a:r>
              <a:rPr lang="en-US" b="1" dirty="0">
                <a:latin typeface="Times"/>
                <a:cs typeface="Times"/>
              </a:rPr>
              <a:t>Jianyu Huang</a:t>
            </a:r>
            <a:r>
              <a:rPr lang="en-US" dirty="0">
                <a:latin typeface="Times"/>
                <a:cs typeface="Times"/>
              </a:rPr>
              <a:t>, Tyler Smith, Greg Henry, and Robert van de </a:t>
            </a:r>
            <a:r>
              <a:rPr lang="en-US" dirty="0" err="1">
                <a:latin typeface="Times"/>
                <a:cs typeface="Times"/>
              </a:rPr>
              <a:t>Geijn</a:t>
            </a:r>
            <a:r>
              <a:rPr lang="en-US" dirty="0">
                <a:latin typeface="Times"/>
                <a:cs typeface="Times"/>
              </a:rPr>
              <a:t>. “</a:t>
            </a:r>
            <a:r>
              <a:rPr lang="en-US" dirty="0" err="1">
                <a:latin typeface="Times"/>
                <a:cs typeface="Times"/>
              </a:rPr>
              <a:t>Strassen’s</a:t>
            </a:r>
            <a:r>
              <a:rPr lang="en-US" dirty="0">
                <a:latin typeface="Times"/>
                <a:cs typeface="Times"/>
              </a:rPr>
              <a:t> Algorithm Reloaded.” In </a:t>
            </a:r>
            <a:r>
              <a:rPr lang="en-US" i="1" dirty="0">
                <a:latin typeface="Times"/>
                <a:cs typeface="Times"/>
              </a:rPr>
              <a:t>SC’16</a:t>
            </a:r>
            <a:r>
              <a:rPr lang="en-US" dirty="0">
                <a:latin typeface="Times"/>
                <a:cs typeface="Times"/>
              </a:rPr>
              <a:t>. </a:t>
            </a:r>
          </a:p>
          <a:p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 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9 at 10.43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502691"/>
            <a:ext cx="3939751" cy="1314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Helvetica"/>
                <a:cs typeface="Helvetica"/>
              </a:rPr>
              <a:t>Strassen’s</a:t>
            </a:r>
            <a:r>
              <a:rPr lang="en-US" dirty="0" smtClean="0">
                <a:latin typeface="Helvetica"/>
                <a:cs typeface="Helvetica"/>
              </a:rPr>
              <a:t> Algorithm Reloaded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945" y="1610509"/>
            <a:ext cx="2801586" cy="4068422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5443" y="2029952"/>
            <a:ext cx="5014864" cy="331154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713" y="4845678"/>
            <a:ext cx="5014864" cy="346630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r>
              <a:rPr lang="en-US" sz="1700" i="1" dirty="0">
                <a:latin typeface="Cambria Math"/>
                <a:cs typeface="Cambria Math"/>
              </a:rPr>
              <a:t>  M</a:t>
            </a:r>
            <a:r>
              <a:rPr lang="en-US" sz="1700" dirty="0">
                <a:latin typeface="Cambria Math"/>
                <a:cs typeface="Cambria Math"/>
              </a:rPr>
              <a:t> := (</a:t>
            </a:r>
            <a:r>
              <a:rPr lang="en-US" sz="1700" i="1" dirty="0">
                <a:latin typeface="Cambria Math"/>
                <a:cs typeface="Cambria Math"/>
              </a:rPr>
              <a:t>X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Y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V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W</a:t>
            </a:r>
            <a:r>
              <a:rPr lang="en-US" sz="1700" dirty="0">
                <a:latin typeface="Cambria Math"/>
                <a:cs typeface="Cambria Math"/>
              </a:rPr>
              <a:t>);                 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dirty="0">
                <a:latin typeface="Cambria Math"/>
                <a:cs typeface="Cambria Math"/>
              </a:rPr>
              <a:t>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      D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endParaRPr lang="en-US" sz="1700" baseline="-25000" dirty="0"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82964" y="2733535"/>
            <a:ext cx="1212478" cy="26841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3087" y="2105228"/>
            <a:ext cx="4889777" cy="25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1614" y="5580329"/>
            <a:ext cx="7200348" cy="60593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033" y="4900380"/>
            <a:ext cx="4849816" cy="295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65593" y="5821764"/>
            <a:ext cx="4785842" cy="375103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General operation for one-level </a:t>
            </a:r>
            <a:r>
              <a:rPr lang="en-US" dirty="0" err="1">
                <a:latin typeface="Helvetica"/>
                <a:cs typeface="Helvetica"/>
              </a:rPr>
              <a:t>Strassen</a:t>
            </a:r>
            <a:r>
              <a:rPr lang="en-US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1898" y="5635310"/>
            <a:ext cx="4820954" cy="53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8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4"/>
    </mc:Choice>
    <mc:Fallback xmlns="">
      <p:transition advTm="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414E-6 -7.78318E-7 L 0.00069 0.2300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14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80" y="3533768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800" y="-491308"/>
            <a:ext cx="4916119" cy="605935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9" y="263688"/>
            <a:ext cx="3074199" cy="997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709" y="-4609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"/>
    </mc:Choice>
    <mc:Fallback xmlns="">
      <p:transition spd="slow" advTm="9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80" y="3533768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800" y="-491308"/>
            <a:ext cx="4916119" cy="605935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9" y="263688"/>
            <a:ext cx="3074199" cy="997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352" y="-24754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09" y="-4609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 descr="Screen Shot 2017-08-16 at 8.42.1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11"/>
          <a:stretch/>
        </p:blipFill>
        <p:spPr>
          <a:xfrm>
            <a:off x="842396" y="1261637"/>
            <a:ext cx="3644939" cy="55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"/>
    </mc:Choice>
    <mc:Fallback xmlns="">
      <p:transition spd="slow" advTm="1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6" y="1261637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0" y="3533768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800" y="-491308"/>
            <a:ext cx="4916119" cy="605935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9" y="263688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38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2" y="-24754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09" y="-4609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5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3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085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04622" y="4072081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6" y="1261637"/>
            <a:ext cx="7595339" cy="5596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68" y="1192504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77 0.3755 C 0.20268 0.37017 0.10976 0.36507 0.05975 0.32431 C 0.00973 0.28354 0.00504 0.18509 -0.00486 0.13112 C -0.01476 0.07714 -0.00052 0.02178 1.00729E-7 7.40792E-6 " pathEditMode="relative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14 0.20616 C 0.16985 0.21195 0.09673 0.21797 0.05626 0.18369 C 0.0158 0.14941 0.00937 0.03057 4.24106E-6 4.1603E-6 " pathEditMode="relative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59 0.56242 C -0.20997 0.53833 -0.27718 0.51424 -0.28621 0.45216 C -0.29524 0.39008 -0.23168 0.25503 -0.19642 0.19017 C -0.16117 0.12531 -0.10716 0.09404 -0.07433 0.06231 C -0.04151 0.03057 -0.01337 0.01065 2.98367E-6 -8.86959E-6 " pathEditMode="relative" ptsTypes="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6" y="1545356"/>
            <a:ext cx="1932929" cy="1288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6305" y="2641803"/>
            <a:ext cx="946398" cy="94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114" y="2833974"/>
            <a:ext cx="954935" cy="715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418666" y="2747208"/>
            <a:ext cx="937046" cy="937046"/>
          </a:xfrm>
          <a:prstGeom prst="rect">
            <a:avLst/>
          </a:prstGeom>
        </p:spPr>
      </p:pic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68" y="1192504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0445" y="3549694"/>
            <a:ext cx="8229600" cy="2755549"/>
          </a:xfrm>
          <a:prstGeom prst="rect">
            <a:avLst/>
          </a:prstGeom>
        </p:spPr>
        <p:txBody>
          <a:bodyPr lIns="91427" tIns="45714" rIns="91427" bIns="45714"/>
          <a:lstStyle>
            <a:lvl1pPr marL="342346" indent="-342346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744" indent="-285289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14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613" indent="-228232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4076" indent="-228232" algn="l" defTabSz="45646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40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6996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5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1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Helvetica"/>
                <a:cs typeface="Helvetica"/>
              </a:rPr>
              <a:t>Naïve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 smtClean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3856" y="4710429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52436" y="4699480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18856" y="4728131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1365" y="3468454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27744" y="3460381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76525" y="3469536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95966" y="5803441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4546" y="5792491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49853" y="5792458"/>
            <a:ext cx="800193" cy="830985"/>
          </a:xfrm>
          <a:prstGeom prst="rect">
            <a:avLst/>
          </a:prstGeom>
        </p:spPr>
        <p:txBody>
          <a:bodyPr wrap="none" lIns="91427" tIns="45714" rIns="91427" bIns="45714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12993"/>
            <a:ext cx="8229600" cy="1143000"/>
          </a:xfrm>
          <a:prstGeom prst="rect">
            <a:avLst/>
          </a:prstGeom>
        </p:spPr>
        <p:txBody>
          <a:bodyPr lIns="91427" tIns="45714" rIns="91427" bIns="45714"/>
          <a:lstStyle>
            <a:lvl1pPr algn="ctr" defTabSz="45646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Variations on a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1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5" y="1646911"/>
            <a:ext cx="8229600" cy="4345468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Total Time Breakdown</a:t>
            </a:r>
          </a:p>
          <a:p>
            <a:endParaRPr lang="en-US" dirty="0"/>
          </a:p>
        </p:txBody>
      </p:sp>
      <p:pic>
        <p:nvPicPr>
          <p:cNvPr id="4" name="Picture 3" descr="Screen Shot 2017-05-08 at 12.50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5" y="4015978"/>
            <a:ext cx="2622711" cy="53508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634523" y="4484723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627430" y="4484723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1086" y="5272119"/>
            <a:ext cx="1146849" cy="548228"/>
          </a:xfrm>
          <a:prstGeom prst="rect">
            <a:avLst/>
          </a:prstGeom>
          <a:noFill/>
        </p:spPr>
        <p:txBody>
          <a:bodyPr wrap="square" lIns="84120" tIns="42060" rIns="84120" bIns="4206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776" y="5280051"/>
            <a:ext cx="1146849" cy="548228"/>
          </a:xfrm>
          <a:prstGeom prst="rect">
            <a:avLst/>
          </a:prstGeom>
          <a:noFill/>
        </p:spPr>
        <p:txBody>
          <a:bodyPr wrap="square" lIns="84120" tIns="42060" rIns="84120" bIns="4206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pic>
        <p:nvPicPr>
          <p:cNvPr id="6" name="Picture 5" descr="Screen Shot 2017-05-08 at 12.50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4" y="2423797"/>
            <a:ext cx="6430988" cy="8798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4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62"/>
    </mc:Choice>
    <mc:Fallback xmlns="">
      <p:transition advTm="40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2" grpId="0" animBg="1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9299" y="2917801"/>
            <a:ext cx="5646497" cy="387670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DGEMM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No extra additions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One-level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(</a:t>
            </a:r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ABC, AB, Naïve</a:t>
            </a:r>
            <a:r>
              <a:rPr lang="en-US" dirty="0" smtClean="0">
                <a:latin typeface="Helvetica"/>
                <a:cs typeface="Helvetica"/>
              </a:rPr>
              <a:t>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7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submatrix</a:t>
            </a:r>
            <a:r>
              <a:rPr lang="en-US" dirty="0" smtClean="0">
                <a:latin typeface="Helvetica"/>
                <a:cs typeface="Helvetica"/>
              </a:rPr>
              <a:t> multiplications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5</a:t>
            </a:r>
            <a:r>
              <a:rPr lang="en-US" dirty="0" smtClean="0">
                <a:latin typeface="Helvetica"/>
                <a:cs typeface="Helvetica"/>
              </a:rPr>
              <a:t> extra additions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A and B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12</a:t>
            </a:r>
            <a:r>
              <a:rPr lang="en-US" dirty="0" smtClean="0">
                <a:latin typeface="Helvetica"/>
                <a:cs typeface="Helvetica"/>
              </a:rPr>
              <a:t> extra additions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C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Two-level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(</a:t>
            </a:r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ABC, AB, Naïve</a:t>
            </a:r>
            <a:r>
              <a:rPr lang="en-US" dirty="0" smtClean="0">
                <a:latin typeface="Helvetica"/>
                <a:cs typeface="Helvetica"/>
              </a:rPr>
              <a:t>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49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submatrix</a:t>
            </a:r>
            <a:r>
              <a:rPr lang="en-US" dirty="0" smtClean="0">
                <a:latin typeface="Helvetica"/>
                <a:cs typeface="Helvetica"/>
              </a:rPr>
              <a:t> multiplications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95</a:t>
            </a:r>
            <a:r>
              <a:rPr lang="en-US" dirty="0" smtClean="0">
                <a:latin typeface="Helvetica"/>
                <a:cs typeface="Helvetica"/>
              </a:rPr>
              <a:t> extra additions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A and B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144</a:t>
            </a:r>
            <a:r>
              <a:rPr lang="en-US" dirty="0" smtClean="0">
                <a:latin typeface="Helvetica"/>
                <a:cs typeface="Helvetica"/>
              </a:rPr>
              <a:t> extra additions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C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6-04-25 at 1.4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7" y="1231252"/>
            <a:ext cx="4046643" cy="45347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365120" y="1684725"/>
            <a:ext cx="150861" cy="521907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74" tIns="42087" rIns="84174" bIns="42087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4416" y="2158999"/>
            <a:ext cx="1303100" cy="548228"/>
          </a:xfrm>
          <a:prstGeom prst="rect">
            <a:avLst/>
          </a:prstGeom>
          <a:noFill/>
        </p:spPr>
        <p:txBody>
          <a:bodyPr wrap="square" lIns="84174" tIns="42087" rIns="84174" bIns="42087" rtlCol="0">
            <a:spAutoFit/>
          </a:bodyPr>
          <a:lstStyle/>
          <a:p>
            <a:r>
              <a:rPr lang="en-US" sz="1500" dirty="0" err="1">
                <a:solidFill>
                  <a:srgbClr val="008000"/>
                </a:solidFill>
                <a:latin typeface="Helvetica"/>
                <a:cs typeface="Helvetica"/>
              </a:rPr>
              <a:t>Submatrix</a:t>
            </a:r>
            <a:endParaRPr lang="en-US" sz="1500" dirty="0">
              <a:solidFill>
                <a:srgbClr val="008000"/>
              </a:solidFill>
              <a:latin typeface="Helvetica"/>
              <a:cs typeface="Helvetica"/>
            </a:endParaRP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multiplication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5173908" y="1708530"/>
            <a:ext cx="150861" cy="474286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74" tIns="42087" rIns="84174" bIns="42087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06963" y="2138743"/>
            <a:ext cx="2266375" cy="779060"/>
          </a:xfrm>
          <a:prstGeom prst="rect">
            <a:avLst/>
          </a:prstGeom>
          <a:noFill/>
        </p:spPr>
        <p:txBody>
          <a:bodyPr wrap="square" lIns="84174" tIns="42087" rIns="84174" bIns="42087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Extra additions with </a:t>
            </a:r>
            <a:r>
              <a:rPr lang="en-US" sz="1500" dirty="0" err="1">
                <a:solidFill>
                  <a:srgbClr val="008000"/>
                </a:solidFill>
                <a:latin typeface="Helvetica"/>
                <a:cs typeface="Helvetica"/>
              </a:rPr>
              <a:t>submatrices</a:t>
            </a:r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 of A, B, C, respectively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0731" y="3799434"/>
            <a:ext cx="3257359" cy="2221763"/>
          </a:xfrm>
          <a:prstGeom prst="rect">
            <a:avLst/>
          </a:prstGeom>
          <a:noFill/>
        </p:spPr>
        <p:txBody>
          <a:bodyPr wrap="square" lIns="84174" tIns="42087" rIns="84174" bIns="42087" rtlCol="0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2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               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3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(A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           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 –=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4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5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:= 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–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A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)(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+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B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11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); 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C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00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 += </a:t>
            </a:r>
            <a:r>
              <a:rPr lang="en-US" sz="1100" i="1" dirty="0">
                <a:solidFill>
                  <a:srgbClr val="0000FF"/>
                </a:solidFill>
                <a:latin typeface="Cambria Math"/>
                <a:cs typeface="Cambria Math"/>
              </a:rPr>
              <a:t>M</a:t>
            </a:r>
            <a:r>
              <a:rPr lang="en-US" sz="1100" baseline="-25000" dirty="0">
                <a:solidFill>
                  <a:srgbClr val="0000FF"/>
                </a:solidFill>
                <a:latin typeface="Cambria Math"/>
                <a:cs typeface="Cambria Math"/>
              </a:rPr>
              <a:t>6</a:t>
            </a:r>
            <a:r>
              <a:rPr lang="en-US" sz="1100" dirty="0">
                <a:solidFill>
                  <a:srgbClr val="0000FF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1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1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11" name="Picture 10" descr="Screen Shot 2016-04-24 at 8.1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98" y="5148950"/>
            <a:ext cx="3685524" cy="1643001"/>
          </a:xfrm>
          <a:prstGeom prst="rect">
            <a:avLst/>
          </a:prstGeom>
        </p:spPr>
      </p:pic>
      <p:pic>
        <p:nvPicPr>
          <p:cNvPr id="33" name="Picture 32" descr="Screen Shot 2016-04-27 at 4.00.29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2579"/>
          <a:stretch/>
        </p:blipFill>
        <p:spPr>
          <a:xfrm>
            <a:off x="512231" y="3592764"/>
            <a:ext cx="1085072" cy="171139"/>
          </a:xfrm>
          <a:prstGeom prst="rect">
            <a:avLst/>
          </a:prstGeom>
        </p:spPr>
      </p:pic>
      <p:pic>
        <p:nvPicPr>
          <p:cNvPr id="34" name="Picture 33" descr="Screen Shot 2016-04-27 at 4.00.38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 r="758" b="7991"/>
          <a:stretch/>
        </p:blipFill>
        <p:spPr>
          <a:xfrm>
            <a:off x="488742" y="4900622"/>
            <a:ext cx="4444279" cy="382528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 descr="Screen Shot 2017-08-18 at 4.55.3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" y="6400423"/>
            <a:ext cx="4804787" cy="4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" y="1600209"/>
            <a:ext cx="3468255" cy="4525963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Helvetica"/>
                <a:cs typeface="Helvetica"/>
              </a:rPr>
              <a:t>DGEMM</a:t>
            </a:r>
          </a:p>
          <a:p>
            <a:endParaRPr lang="en-US" sz="1700" dirty="0">
              <a:latin typeface="Helvetica"/>
              <a:cs typeface="Helvetica"/>
            </a:endParaRPr>
          </a:p>
          <a:p>
            <a:r>
              <a:rPr lang="en-US" sz="1700" dirty="0">
                <a:latin typeface="Helvetica"/>
                <a:cs typeface="Helvetica"/>
              </a:rPr>
              <a:t>One-level</a:t>
            </a: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ABC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AB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Naïve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700" dirty="0">
              <a:latin typeface="Helvetica"/>
              <a:cs typeface="Helvetica"/>
            </a:endParaRPr>
          </a:p>
          <a:p>
            <a:r>
              <a:rPr lang="en-US" sz="1700" dirty="0">
                <a:latin typeface="Helvetica"/>
                <a:cs typeface="Helvetica"/>
              </a:rPr>
              <a:t>Two-level</a:t>
            </a: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ABC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AB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r>
              <a:rPr lang="en-US" sz="1500" dirty="0">
                <a:latin typeface="Helvetica"/>
                <a:cs typeface="Helvetica"/>
              </a:rPr>
              <a:t>Naïve </a:t>
            </a:r>
            <a:r>
              <a:rPr lang="en-US" sz="1500" dirty="0" err="1">
                <a:latin typeface="Helvetica"/>
                <a:cs typeface="Helvetica"/>
              </a:rPr>
              <a:t>Strassen</a:t>
            </a:r>
            <a:endParaRPr lang="en-US" sz="1500" dirty="0">
              <a:latin typeface="Helvetica"/>
              <a:cs typeface="Helvetica"/>
            </a:endParaRPr>
          </a:p>
          <a:p>
            <a:pPr>
              <a:buFont typeface="Wingdings" charset="2"/>
              <a:buChar char="Ø"/>
            </a:pPr>
            <a:endParaRPr lang="en-US" sz="1500" dirty="0">
              <a:latin typeface="Helvetica"/>
              <a:cs typeface="Helvetica"/>
            </a:endParaRPr>
          </a:p>
        </p:txBody>
      </p:sp>
      <p:pic>
        <p:nvPicPr>
          <p:cNvPr id="6" name="Picture 5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42"/>
          <a:stretch/>
        </p:blipFill>
        <p:spPr>
          <a:xfrm>
            <a:off x="1798078" y="1266143"/>
            <a:ext cx="1234529" cy="318423"/>
          </a:xfrm>
          <a:prstGeom prst="rect">
            <a:avLst/>
          </a:prstGeom>
        </p:spPr>
      </p:pic>
      <p:pic>
        <p:nvPicPr>
          <p:cNvPr id="20" name="Picture 19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 r="2110" b="57549"/>
          <a:stretch/>
        </p:blipFill>
        <p:spPr>
          <a:xfrm>
            <a:off x="1798077" y="2984499"/>
            <a:ext cx="7245862" cy="508000"/>
          </a:xfrm>
          <a:prstGeom prst="rect">
            <a:avLst/>
          </a:prstGeom>
        </p:spPr>
      </p:pic>
      <p:pic>
        <p:nvPicPr>
          <p:cNvPr id="21" name="Picture 20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r="2110" b="72209"/>
          <a:stretch/>
        </p:blipFill>
        <p:spPr>
          <a:xfrm>
            <a:off x="1798077" y="2439997"/>
            <a:ext cx="7245862" cy="523875"/>
          </a:xfrm>
          <a:prstGeom prst="rect">
            <a:avLst/>
          </a:prstGeom>
        </p:spPr>
      </p:pic>
      <p:pic>
        <p:nvPicPr>
          <p:cNvPr id="22" name="Picture 21" descr="Screen Shot 2016-04-27 at 10.24.3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r="2110" b="87308"/>
          <a:stretch/>
        </p:blipFill>
        <p:spPr>
          <a:xfrm>
            <a:off x="1798077" y="1624023"/>
            <a:ext cx="7245862" cy="412750"/>
          </a:xfrm>
          <a:prstGeom prst="rect">
            <a:avLst/>
          </a:prstGeom>
        </p:spPr>
      </p:pic>
      <p:pic>
        <p:nvPicPr>
          <p:cNvPr id="39" name="Picture 38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-1205" r="46076" b="-1"/>
          <a:stretch/>
        </p:blipFill>
        <p:spPr>
          <a:xfrm>
            <a:off x="3609489" y="1266143"/>
            <a:ext cx="1739905" cy="322263"/>
          </a:xfrm>
          <a:prstGeom prst="rect">
            <a:avLst/>
          </a:prstGeom>
        </p:spPr>
      </p:pic>
      <p:pic>
        <p:nvPicPr>
          <p:cNvPr id="40" name="Picture 39" descr="Screen Shot 2016-04-27 at 9.57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8" t="-1205" b="-1"/>
          <a:stretch/>
        </p:blipFill>
        <p:spPr>
          <a:xfrm>
            <a:off x="6061527" y="1266143"/>
            <a:ext cx="2592021" cy="32226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798078" y="3551238"/>
            <a:ext cx="7245862" cy="508000"/>
            <a:chOff x="1977886" y="3787985"/>
            <a:chExt cx="7970448" cy="541867"/>
          </a:xfrm>
        </p:grpSpPr>
        <p:grpSp>
          <p:nvGrpSpPr>
            <p:cNvPr id="42" name="Group 41"/>
            <p:cNvGrpSpPr/>
            <p:nvPr/>
          </p:nvGrpSpPr>
          <p:grpSpPr>
            <a:xfrm>
              <a:off x="1977886" y="3787985"/>
              <a:ext cx="7970448" cy="541867"/>
              <a:chOff x="1977886" y="3787985"/>
              <a:chExt cx="7970448" cy="54186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977886" y="3787985"/>
                <a:ext cx="7970448" cy="541867"/>
                <a:chOff x="1977886" y="3787985"/>
                <a:chExt cx="7970448" cy="541867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977886" y="3787985"/>
                  <a:ext cx="7970448" cy="541867"/>
                  <a:chOff x="1977886" y="3787985"/>
                  <a:chExt cx="7970448" cy="541867"/>
                </a:xfrm>
              </p:grpSpPr>
              <p:pic>
                <p:nvPicPr>
                  <p:cNvPr id="48" name="Picture 47" descr="Screen Shot 2016-04-27 at 10.24.39 PM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495" r="2110" b="43501"/>
                  <a:stretch/>
                </p:blipFill>
                <p:spPr>
                  <a:xfrm>
                    <a:off x="1977886" y="3787985"/>
                    <a:ext cx="7970448" cy="541867"/>
                  </a:xfrm>
                  <a:prstGeom prst="rect">
                    <a:avLst/>
                  </a:prstGeom>
                </p:spPr>
              </p:pic>
              <p:sp>
                <p:nvSpPr>
                  <p:cNvPr id="49" name="Rectangle 48"/>
                  <p:cNvSpPr/>
                  <p:nvPr/>
                </p:nvSpPr>
                <p:spPr>
                  <a:xfrm>
                    <a:off x="4114681" y="3954847"/>
                    <a:ext cx="186348" cy="217522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47" name="Picture 46" descr="Screen Shot 2016-04-27 at 10.24.39 PM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67" t="46784" r="61069" b="47965"/>
                <a:stretch/>
              </p:blipFill>
              <p:spPr>
                <a:xfrm>
                  <a:off x="4187402" y="3980762"/>
                  <a:ext cx="122094" cy="183139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/>
              <p:cNvSpPr/>
              <p:nvPr/>
            </p:nvSpPr>
            <p:spPr>
              <a:xfrm>
                <a:off x="2617662" y="3980765"/>
                <a:ext cx="200859" cy="14644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3" name="Picture 42" descr="Screen Shot 2016-04-27 at 10.24.39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7" t="46784" r="61069" b="47965"/>
            <a:stretch/>
          </p:blipFill>
          <p:spPr>
            <a:xfrm>
              <a:off x="2683054" y="3962690"/>
              <a:ext cx="135468" cy="203200"/>
            </a:xfrm>
            <a:prstGeom prst="rect">
              <a:avLst/>
            </a:prstGeom>
          </p:spPr>
        </p:pic>
      </p:grpSp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33</a:t>
            </a:fld>
            <a:endParaRPr lang="en-US" dirty="0"/>
          </a:p>
        </p:txBody>
      </p:sp>
      <p:pic>
        <p:nvPicPr>
          <p:cNvPr id="25" name="Picture 24" descr="Screen Shot 2017-08-18 at 5.11.0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9" r="2674" b="28209"/>
          <a:stretch/>
        </p:blipFill>
        <p:spPr>
          <a:xfrm>
            <a:off x="1737989" y="4461414"/>
            <a:ext cx="7305952" cy="507133"/>
          </a:xfrm>
          <a:prstGeom prst="rect">
            <a:avLst/>
          </a:prstGeom>
        </p:spPr>
      </p:pic>
      <p:pic>
        <p:nvPicPr>
          <p:cNvPr id="26" name="Picture 25" descr="Screen Shot 2017-08-18 at 5.11.0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"/>
          <a:stretch/>
        </p:blipFill>
        <p:spPr>
          <a:xfrm>
            <a:off x="-7428367" y="3492501"/>
            <a:ext cx="7310253" cy="3523543"/>
          </a:xfrm>
          <a:prstGeom prst="rect">
            <a:avLst/>
          </a:prstGeom>
        </p:spPr>
      </p:pic>
      <p:pic>
        <p:nvPicPr>
          <p:cNvPr id="27" name="Picture 26" descr="Screen Shot 2017-08-18 at 5.11.0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9" r="2616" b="15256"/>
          <a:stretch/>
        </p:blipFill>
        <p:spPr>
          <a:xfrm>
            <a:off x="1744031" y="5018170"/>
            <a:ext cx="7310253" cy="456125"/>
          </a:xfrm>
          <a:prstGeom prst="rect">
            <a:avLst/>
          </a:prstGeom>
        </p:spPr>
      </p:pic>
      <p:pic>
        <p:nvPicPr>
          <p:cNvPr id="28" name="Picture 27" descr="Screen Shot 2017-08-18 at 5.11.0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24" r="2616"/>
          <a:stretch/>
        </p:blipFill>
        <p:spPr>
          <a:xfrm>
            <a:off x="1748250" y="5583305"/>
            <a:ext cx="7310253" cy="4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Modeled</a:t>
            </a:r>
            <a:r>
              <a:rPr lang="en-US" dirty="0" smtClean="0"/>
              <a:t> and</a:t>
            </a:r>
            <a:r>
              <a:rPr lang="en-US" dirty="0" smtClean="0">
                <a:solidFill>
                  <a:srgbClr val="FF0000"/>
                </a:solidFill>
              </a:rPr>
              <a:t> Actual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ingle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6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5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2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9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5811" y="-47034"/>
            <a:ext cx="10838601" cy="72257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851" y="382211"/>
            <a:ext cx="9056693" cy="762056"/>
          </a:xfrm>
          <a:prstGeom prst="rect">
            <a:avLst/>
          </a:prstGeom>
        </p:spPr>
        <p:txBody>
          <a:bodyPr wrap="none" lIns="84126" tIns="42063" rIns="84126" bIns="42063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urlz MT"/>
                <a:cs typeface="Curlz MT"/>
              </a:rPr>
              <a:t>STRASSEN</a:t>
            </a:r>
            <a:r>
              <a:rPr lang="en-US" sz="4400" dirty="0">
                <a:latin typeface="Helvetica"/>
                <a:cs typeface="Helvetica"/>
              </a:rPr>
              <a:t>,</a:t>
            </a:r>
            <a:r>
              <a:rPr lang="en-US" sz="2400" dirty="0">
                <a:latin typeface="Helvetica"/>
                <a:cs typeface="Helvetica"/>
              </a:rPr>
              <a:t> the 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Helvetica"/>
                <a:cs typeface="Helvetica"/>
              </a:rPr>
              <a:t>first</a:t>
            </a:r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2400" dirty="0">
                <a:latin typeface="Helvetica"/>
                <a:cs typeface="Helvetica"/>
              </a:rPr>
              <a:t>Fast Matrix Multiplication (FMM)</a:t>
            </a:r>
            <a:r>
              <a:rPr lang="mr-IN" sz="2400" dirty="0">
                <a:latin typeface="Helvetica"/>
                <a:cs typeface="Helvetica"/>
              </a:rPr>
              <a:t>…</a:t>
            </a:r>
            <a:endParaRPr lang="en-US" sz="5000" dirty="0"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2426" y="136953"/>
            <a:ext cx="6615365" cy="51584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400" dirty="0">
                <a:latin typeface="Helvetica"/>
                <a:cs typeface="Helvetica"/>
              </a:rPr>
              <a:t>* Background Image: Mount Everest. From </a:t>
            </a:r>
            <a:r>
              <a:rPr lang="en-US" sz="1400" dirty="0">
                <a:latin typeface="Helvetica"/>
                <a:cs typeface="Helvetica"/>
                <a:hlinkClick r:id="rId4"/>
              </a:rPr>
              <a:t>https://</a:t>
            </a:r>
            <a:r>
              <a:rPr lang="en-US" sz="1400" dirty="0" err="1">
                <a:latin typeface="Helvetica"/>
                <a:cs typeface="Helvetica"/>
                <a:hlinkClick r:id="rId4"/>
              </a:rPr>
              <a:t>www.adventurealternative.com</a:t>
            </a:r>
            <a:endParaRPr lang="en-US" sz="1400" dirty="0">
              <a:latin typeface="Helvetica"/>
              <a:cs typeface="Helvetica"/>
            </a:endParaRPr>
          </a:p>
          <a:p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5" name="Picture 4" descr="Screen Shot 2016-05-01 at 3.54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081" y="1617797"/>
            <a:ext cx="2826085" cy="4440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58" y="1684585"/>
            <a:ext cx="2827759" cy="4374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1270" y="1107052"/>
            <a:ext cx="3634510" cy="605935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sz="1700" b="1" dirty="0">
                <a:latin typeface="Helvetica"/>
                <a:cs typeface="Helvetica"/>
              </a:rPr>
              <a:t>Volker </a:t>
            </a:r>
            <a:r>
              <a:rPr lang="en-US" sz="1700" b="1" dirty="0" err="1">
                <a:latin typeface="Helvetica"/>
                <a:cs typeface="Helvetica"/>
              </a:rPr>
              <a:t>Strassen</a:t>
            </a:r>
            <a:r>
              <a:rPr lang="en-US" sz="1700" b="1" dirty="0"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1700" b="1" dirty="0">
                <a:latin typeface="Helvetica"/>
                <a:cs typeface="Helvetica"/>
              </a:rPr>
              <a:t>(Born in 1936, aged 81)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34360" y="1251066"/>
            <a:ext cx="3634510" cy="346249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700" b="1" dirty="0">
                <a:latin typeface="Helvetica"/>
                <a:cs typeface="Helvetica"/>
              </a:rPr>
              <a:t>Original </a:t>
            </a:r>
            <a:r>
              <a:rPr lang="en-US" sz="1700" b="1" dirty="0" err="1">
                <a:latin typeface="Helvetica"/>
                <a:cs typeface="Helvetica"/>
              </a:rPr>
              <a:t>Strassen</a:t>
            </a:r>
            <a:r>
              <a:rPr lang="en-US" sz="1700" b="1" dirty="0">
                <a:latin typeface="Helvetica"/>
                <a:cs typeface="Helvetica"/>
              </a:rPr>
              <a:t> Paper (1969)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6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" y="1535906"/>
            <a:ext cx="9130166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220996" y="1888884"/>
            <a:ext cx="226029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220996" y="3407123"/>
            <a:ext cx="226029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46958" y="1888891"/>
            <a:ext cx="0" cy="1518239"/>
          </a:xfrm>
          <a:prstGeom prst="line">
            <a:avLst/>
          </a:prstGeom>
          <a:ln w="12700" cmpd="sng">
            <a:solidFill>
              <a:srgbClr val="FF0000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275065" y="2530294"/>
            <a:ext cx="185235" cy="28568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162090" y="2556290"/>
            <a:ext cx="643238" cy="259687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26.0%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228610" y="2580821"/>
            <a:ext cx="761954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220994" y="3420809"/>
            <a:ext cx="769570" cy="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887827" y="2580827"/>
            <a:ext cx="0" cy="826302"/>
          </a:xfrm>
          <a:prstGeom prst="line">
            <a:avLst/>
          </a:prstGeom>
          <a:ln w="12700" cmpd="sng">
            <a:solidFill>
              <a:srgbClr val="0000FF"/>
            </a:solidFill>
            <a:headEnd type="arrow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05335" y="2846429"/>
            <a:ext cx="185235" cy="28568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640272" y="2851897"/>
            <a:ext cx="575886" cy="259687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13.1%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48722" y="5580941"/>
            <a:ext cx="5869880" cy="1528373"/>
          </a:xfrm>
          <a:prstGeom prst="rect">
            <a:avLst/>
          </a:prstGeom>
        </p:spPr>
        <p:txBody>
          <a:bodyPr lIns="84180" tIns="42090" rIns="84180" bIns="42090">
            <a:normAutofit/>
          </a:bodyPr>
          <a:lstStyle>
            <a:lvl1pPr marL="431043" indent="-431043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926" indent="-359202" algn="l" defTabSz="574724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809" indent="-287362" algn="l" defTabSz="574724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533" indent="-287362" algn="l" defTabSz="574724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6256" indent="-287362" algn="l" defTabSz="574724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98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703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427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150" indent="-287362" algn="l" defTabSz="574724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One-level </a:t>
            </a:r>
            <a:r>
              <a:rPr lang="en-US" sz="1700" dirty="0" err="1"/>
              <a:t>Strassen</a:t>
            </a:r>
            <a:r>
              <a:rPr lang="en-US" sz="1700" dirty="0"/>
              <a:t> (</a:t>
            </a:r>
            <a:r>
              <a:rPr lang="en-US" sz="1700" dirty="0">
                <a:solidFill>
                  <a:srgbClr val="FF0000"/>
                </a:solidFill>
              </a:rPr>
              <a:t>1+14.3% </a:t>
            </a:r>
            <a:r>
              <a:rPr lang="en-US" sz="1700" dirty="0"/>
              <a:t>speedup)</a:t>
            </a:r>
          </a:p>
          <a:p>
            <a:pPr lvl="1"/>
            <a:r>
              <a:rPr lang="en-US" sz="1500" dirty="0"/>
              <a:t>8 multiplications → 7 multiplications;</a:t>
            </a:r>
          </a:p>
          <a:p>
            <a:r>
              <a:rPr lang="en-US" sz="1700" dirty="0"/>
              <a:t>Two-level </a:t>
            </a:r>
            <a:r>
              <a:rPr lang="en-US" sz="1700" dirty="0" err="1"/>
              <a:t>Strassen</a:t>
            </a:r>
            <a:r>
              <a:rPr lang="en-US" sz="1700" dirty="0"/>
              <a:t> (</a:t>
            </a:r>
            <a:r>
              <a:rPr lang="en-US" sz="1700" dirty="0">
                <a:solidFill>
                  <a:srgbClr val="FF0000"/>
                </a:solidFill>
              </a:rPr>
              <a:t>1+30.6% </a:t>
            </a:r>
            <a:r>
              <a:rPr lang="en-US" sz="1700" dirty="0"/>
              <a:t>speedup)</a:t>
            </a:r>
          </a:p>
          <a:p>
            <a:pPr lvl="1"/>
            <a:r>
              <a:rPr lang="en-US" sz="1500" dirty="0"/>
              <a:t>64 multiplications → 49 multiplications;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1798351" y="5243834"/>
            <a:ext cx="4678128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Theoretical Speedup over DGEMM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656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83" y="1114238"/>
            <a:ext cx="5748646" cy="497089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oth one-level and two-level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For small square matrices, </a:t>
            </a:r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outperforms </a:t>
            </a:r>
            <a:r>
              <a:rPr lang="en-US" b="1" dirty="0" smtClean="0">
                <a:latin typeface="Helvetica"/>
                <a:cs typeface="Helvetica"/>
              </a:rPr>
              <a:t>AB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endParaRPr lang="en-US" b="1" dirty="0" smtClean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For larger square matrices, this trend reverses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Reason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avoids storing M (M resides in the register)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increases the number of times </a:t>
            </a:r>
            <a:r>
              <a:rPr lang="en-US" altLang="zh-CN" dirty="0">
                <a:latin typeface="Helvetica"/>
                <a:cs typeface="Helvetica"/>
              </a:rPr>
              <a:t>for</a:t>
            </a:r>
            <a:r>
              <a:rPr lang="en-US" dirty="0" smtClean="0">
                <a:latin typeface="Helvetica"/>
                <a:cs typeface="Helvetica"/>
              </a:rPr>
              <a:t> updating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</a:t>
            </a:r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6044" y="3541856"/>
            <a:ext cx="170004" cy="362001"/>
          </a:xfrm>
          <a:prstGeom prst="rect">
            <a:avLst/>
          </a:prstGeom>
          <a:noFill/>
        </p:spPr>
        <p:txBody>
          <a:bodyPr wrap="none" lIns="84180" tIns="42090" rIns="84180" bIns="4209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116270" y="1135470"/>
            <a:ext cx="2830690" cy="564953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95" y="4687844"/>
            <a:ext cx="347048" cy="3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45" y="5613959"/>
            <a:ext cx="351239" cy="3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04" y="5560671"/>
            <a:ext cx="565178" cy="540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341" y="4461775"/>
            <a:ext cx="520773" cy="520773"/>
          </a:xfrm>
          <a:prstGeom prst="rect">
            <a:avLst/>
          </a:prstGeom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6" y="1261637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0" y="3533768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800" y="-491308"/>
            <a:ext cx="4916119" cy="605935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9" y="263688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38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2" y="-24754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09" y="-4609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5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3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9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83" y="1114238"/>
            <a:ext cx="5748646" cy="497089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oth one-level and two-level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For small square matrices, </a:t>
            </a:r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outperforms </a:t>
            </a:r>
            <a:r>
              <a:rPr lang="en-US" b="1" dirty="0" smtClean="0">
                <a:latin typeface="Helvetica"/>
                <a:cs typeface="Helvetica"/>
              </a:rPr>
              <a:t>AB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endParaRPr lang="en-US" b="1" dirty="0" smtClean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For larger square matrices, this trend reverses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Reason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avoids storing M (M resides in the register)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ABC </a:t>
            </a:r>
            <a:r>
              <a:rPr lang="en-US" b="1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increases the number of times </a:t>
            </a:r>
            <a:r>
              <a:rPr lang="en-US" altLang="zh-CN" dirty="0">
                <a:latin typeface="Helvetica"/>
                <a:cs typeface="Helvetica"/>
              </a:rPr>
              <a:t>for</a:t>
            </a:r>
            <a:r>
              <a:rPr lang="en-US" dirty="0" smtClean="0">
                <a:latin typeface="Helvetica"/>
                <a:cs typeface="Helvetica"/>
              </a:rPr>
              <a:t> updating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</a:t>
            </a:r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6044" y="3541856"/>
            <a:ext cx="170004" cy="362001"/>
          </a:xfrm>
          <a:prstGeom prst="rect">
            <a:avLst/>
          </a:prstGeom>
          <a:noFill/>
        </p:spPr>
        <p:txBody>
          <a:bodyPr wrap="none" lIns="84180" tIns="42090" rIns="84180" bIns="42090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6-04-13 at 9.32.0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6116270" y="1135470"/>
            <a:ext cx="2830690" cy="564953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Square Matrices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95" y="4687844"/>
            <a:ext cx="347048" cy="3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945" y="5613959"/>
            <a:ext cx="351239" cy="3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04" y="5560671"/>
            <a:ext cx="565178" cy="540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341" y="4461775"/>
            <a:ext cx="520773" cy="520773"/>
          </a:xfrm>
          <a:prstGeom prst="rect">
            <a:avLst/>
          </a:prstGeom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074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 is Rank-k update?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0" name="Picture 9" descr="rank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99" y="2344133"/>
            <a:ext cx="5417454" cy="175425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9258" y="1680246"/>
            <a:ext cx="328045" cy="490519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2600" i="1" dirty="0">
                <a:solidFill>
                  <a:srgbClr val="4AAA25"/>
                </a:solidFill>
                <a:latin typeface="Helvetica"/>
                <a:cs typeface="Helvetica"/>
              </a:rPr>
              <a:t>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20788" y="2344133"/>
            <a:ext cx="328045" cy="490519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26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967971" y="2224418"/>
            <a:ext cx="1592854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26058" y="1747926"/>
            <a:ext cx="328045" cy="490519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2600" i="1" dirty="0">
                <a:solidFill>
                  <a:srgbClr val="4AAA25"/>
                </a:solidFill>
                <a:latin typeface="Helvetica"/>
                <a:cs typeface="Helvetica"/>
              </a:rPr>
              <a:t>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45128" y="2623012"/>
            <a:ext cx="328045" cy="490519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altLang="zh-CN" sz="26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6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687220" y="2240053"/>
            <a:ext cx="498930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70352" y="2802316"/>
            <a:ext cx="1592854" cy="0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84835" y="2380354"/>
            <a:ext cx="0" cy="1586033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70501" y="2428251"/>
            <a:ext cx="0" cy="1586033"/>
          </a:xfrm>
          <a:prstGeom prst="line">
            <a:avLst/>
          </a:prstGeom>
          <a:ln>
            <a:headEnd type="arrow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55608" y="3011151"/>
            <a:ext cx="328045" cy="490519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altLang="zh-CN" sz="2600" i="1" dirty="0">
                <a:solidFill>
                  <a:srgbClr val="4AAA25"/>
                </a:solidFill>
                <a:latin typeface="Helvetica"/>
                <a:cs typeface="Helvetica"/>
              </a:rPr>
              <a:t>m</a:t>
            </a:r>
            <a:endParaRPr lang="en-US" sz="2600" i="1" dirty="0">
              <a:solidFill>
                <a:srgbClr val="4AAA25"/>
              </a:solidFill>
              <a:latin typeface="Helvetica"/>
              <a:cs typeface="Helvetica"/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6 at 8.39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0" y="1854345"/>
            <a:ext cx="2933540" cy="4901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074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Importance of Rank-k update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3879" y="2456497"/>
            <a:ext cx="1085612" cy="19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pic>
        <p:nvPicPr>
          <p:cNvPr id="11" name="Picture 10" descr="Screen Shot 2016-05-06 at 8.4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82" y="2118032"/>
            <a:ext cx="3251338" cy="463733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83284" y="5301802"/>
            <a:ext cx="1285461" cy="19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95278" y="1854351"/>
            <a:ext cx="2859729" cy="259687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Helvetica"/>
                <a:cs typeface="Helvetica"/>
              </a:rPr>
              <a:t>Blocked LU with partial pivoting (</a:t>
            </a:r>
            <a:r>
              <a:rPr lang="en-US" sz="1100" b="1" dirty="0" err="1">
                <a:solidFill>
                  <a:srgbClr val="008000"/>
                </a:solidFill>
                <a:latin typeface="Helvetica"/>
                <a:cs typeface="Helvetica"/>
              </a:rPr>
              <a:t>getrf</a:t>
            </a:r>
            <a:r>
              <a:rPr lang="en-US" sz="1100" dirty="0">
                <a:solidFill>
                  <a:srgbClr val="008000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65483" y="3799044"/>
            <a:ext cx="1612878" cy="166105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65483" y="3455515"/>
            <a:ext cx="1612878" cy="341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41155" y="3803629"/>
            <a:ext cx="324328" cy="16564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0191" y="3121052"/>
            <a:ext cx="2268170" cy="233905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810191" y="3121047"/>
            <a:ext cx="1272362" cy="131865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41157" y="3455521"/>
            <a:ext cx="1937207" cy="200458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5483" y="3796831"/>
            <a:ext cx="1612878" cy="166327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41155" y="3455516"/>
            <a:ext cx="324328" cy="3413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14619" y="4509282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2559" y="3480099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51619" y="4405490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380963" y="4728238"/>
            <a:ext cx="697398" cy="731861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7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6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3" grpId="0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074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Importance of Rank-k update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65483" y="3799044"/>
            <a:ext cx="1612878" cy="166105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65483" y="3455515"/>
            <a:ext cx="1612878" cy="341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41155" y="3803629"/>
            <a:ext cx="324328" cy="16564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0191" y="3121052"/>
            <a:ext cx="2268170" cy="233905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810191" y="3121047"/>
            <a:ext cx="1272362" cy="1318650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41157" y="3455521"/>
            <a:ext cx="1937207" cy="200458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5483" y="3796831"/>
            <a:ext cx="1612878" cy="1663274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41155" y="3455516"/>
            <a:ext cx="324328" cy="34131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14619" y="4509282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2559" y="3480099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51619" y="4405490"/>
            <a:ext cx="588739" cy="288541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300" dirty="0">
                <a:latin typeface="Helvetica"/>
                <a:cs typeface="Helvetica"/>
              </a:rPr>
              <a:t>A</a:t>
            </a:r>
            <a:r>
              <a:rPr lang="en-US" sz="1300" baseline="-25000" dirty="0">
                <a:latin typeface="Helvetica"/>
                <a:cs typeface="Helvetica"/>
              </a:rPr>
              <a:t>22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380963" y="4728238"/>
            <a:ext cx="697398" cy="731861"/>
          </a:xfrm>
          <a:prstGeom prst="line">
            <a:avLst/>
          </a:prstGeom>
          <a:ln w="19050" cmpd="sng">
            <a:solidFill>
              <a:srgbClr val="00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19767" y="4310068"/>
            <a:ext cx="864260" cy="605935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+=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67944" y="4305646"/>
            <a:ext cx="864260" cy="605935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×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557E-6 -3.81376E-6 L -0.4442 0.000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-5.81723E-7 L -0.39179 0.146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0" y="7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2249E-6 3.24723E-6 L -0.73528 0.0002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79268"/>
              </p:ext>
            </p:extLst>
          </p:nvPr>
        </p:nvGraphicFramePr>
        <p:xfrm>
          <a:off x="1282695" y="1549629"/>
          <a:ext cx="6916031" cy="426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990302" y="6010460"/>
            <a:ext cx="10056640" cy="382521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</a:t>
            </a:r>
            <a:r>
              <a:rPr lang="en-US" dirty="0" smtClean="0">
                <a:latin typeface="Helvetica"/>
                <a:cs typeface="Helvetica"/>
              </a:rPr>
              <a:t>xponent </a:t>
            </a:r>
            <a:r>
              <a:rPr lang="en-US" dirty="0" err="1"/>
              <a:t>ω</a:t>
            </a:r>
            <a:r>
              <a:rPr lang="en-US" dirty="0" smtClean="0">
                <a:latin typeface="Helvetica"/>
                <a:cs typeface="Helvetica"/>
              </a:rPr>
              <a:t> for the arithmetic complexity of fast matrix multiplication O(</a:t>
            </a:r>
            <a:r>
              <a:rPr lang="en-US" dirty="0" err="1" smtClean="0">
                <a:latin typeface="Helvetica"/>
                <a:cs typeface="Helvetica"/>
              </a:rPr>
              <a:t>O</a:t>
            </a:r>
            <a:r>
              <a:rPr lang="en-US" baseline="30000" dirty="0" err="1" smtClean="0"/>
              <a:t>ω</a:t>
            </a:r>
            <a:r>
              <a:rPr lang="en-US" dirty="0" smtClean="0">
                <a:latin typeface="Helvetica"/>
                <a:cs typeface="Helvetica"/>
              </a:rPr>
              <a:t>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50181" y="3244201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342820" y="2373799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915837" y="2339920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 Narrow"/>
                <a:cs typeface="Helvetica Narrow"/>
              </a:rPr>
              <a:t>2.8074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[Strassen69]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92917" y="1255042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3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Naive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09629" y="1913901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2.7951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[Pan78]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3947" y="2372117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2.7799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[BCRL79]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32177" y="4056335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2.522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[Schonhage81]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79167" y="3782669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2.4966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[CW82]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21040" y="4252488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2.4785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[Strassen86]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527447" y="4868825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2.376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[CW87]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68318" y="4653953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2.374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[Stothers10]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694260" y="4164468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2.3728642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[Williams12]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21029" y="4728509"/>
            <a:ext cx="1445847" cy="469083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pPr algn="ctr"/>
            <a:r>
              <a:rPr lang="en-US" sz="1200" dirty="0">
                <a:latin typeface="Helvetica Narrow"/>
                <a:cs typeface="Helvetica Narrow"/>
              </a:rPr>
              <a:t>2.3728639</a:t>
            </a:r>
          </a:p>
          <a:p>
            <a:pPr algn="ctr"/>
            <a:r>
              <a:rPr lang="en-US" sz="1200" dirty="0">
                <a:latin typeface="Helvetica Narrow"/>
                <a:cs typeface="Helvetica Narrow"/>
              </a:rPr>
              <a:t>[LG14]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440538" y="4578431"/>
            <a:ext cx="0" cy="798593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7720828" y="5161326"/>
            <a:ext cx="0" cy="215684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7191633" y="5091577"/>
            <a:ext cx="0" cy="285447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14324" y="4205874"/>
            <a:ext cx="0" cy="448065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053868" y="4170279"/>
            <a:ext cx="634054" cy="0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278726" y="4578431"/>
            <a:ext cx="0" cy="196469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270738" y="4573169"/>
            <a:ext cx="192637" cy="0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306786" y="2339906"/>
            <a:ext cx="0" cy="547674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79779" y="4177333"/>
            <a:ext cx="0" cy="339932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88478" y="2783081"/>
            <a:ext cx="0" cy="192716"/>
          </a:xfrm>
          <a:prstGeom prst="straightConnector1">
            <a:avLst/>
          </a:prstGeom>
          <a:ln w="19050" cmpd="sng">
            <a:solidFill>
              <a:srgbClr val="4F81BD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9567" y="6432400"/>
            <a:ext cx="8850747" cy="469083"/>
          </a:xfrm>
          <a:prstGeom prst="rect">
            <a:avLst/>
          </a:prstGeom>
          <a:noFill/>
        </p:spPr>
        <p:txBody>
          <a:bodyPr wrap="square" lIns="91364" tIns="45681" rIns="91364" bIns="45681" rtlCol="0">
            <a:spAutoFit/>
          </a:bodyPr>
          <a:lstStyle/>
          <a:p>
            <a:r>
              <a:rPr lang="en-US" sz="1200" dirty="0"/>
              <a:t>Jean-Guillaume Dumas, and Victor Pan. "Fast matrix multiplication and symbolic computation."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arXiv:1612.05766</a:t>
            </a:r>
            <a:r>
              <a:rPr lang="en-US" sz="1200" dirty="0"/>
              <a:t> (2016).</a:t>
            </a:r>
          </a:p>
          <a:p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07982" y="965982"/>
            <a:ext cx="8157308" cy="382462"/>
          </a:xfrm>
          <a:prstGeom prst="rect">
            <a:avLst/>
          </a:prstGeom>
          <a:noFill/>
        </p:spPr>
        <p:txBody>
          <a:bodyPr wrap="square" lIns="91371" tIns="45684" rIns="91371" bIns="45684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FMM: Matrix multiplication algorithms with asymptotic complexity  &lt; O(n</a:t>
            </a:r>
            <a:r>
              <a:rPr lang="en-US" baseline="30000" dirty="0" smtClean="0">
                <a:solidFill>
                  <a:srgbClr val="008000"/>
                </a:solidFill>
                <a:latin typeface="Helvetica"/>
                <a:cs typeface="Helvetica"/>
              </a:rPr>
              <a:t>3</a:t>
            </a:r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)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24997" y="13204"/>
            <a:ext cx="8851855" cy="1143000"/>
          </a:xfrm>
          <a:prstGeom prst="rect">
            <a:avLst/>
          </a:prstGeom>
        </p:spPr>
        <p:txBody>
          <a:bodyPr vert="horz" lIns="91301" tIns="45648" rIns="91301" bIns="45648" rtlCol="0" anchor="ctr">
            <a:normAutofit/>
          </a:bodyPr>
          <a:lstStyle>
            <a:lvl1pPr algn="ctr" defTabSz="456752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/>
                <a:cs typeface="Helvetica"/>
              </a:rPr>
              <a:t>50 Years of History of Fast Matrix Multiplication (</a:t>
            </a:r>
            <a:r>
              <a:rPr lang="en-US" sz="3200" dirty="0">
                <a:solidFill>
                  <a:srgbClr val="FF0000"/>
                </a:solidFill>
                <a:latin typeface="Helvetica"/>
                <a:cs typeface="Helvetica"/>
              </a:rPr>
              <a:t>in theory</a:t>
            </a:r>
            <a:r>
              <a:rPr lang="en-US" sz="3200" dirty="0">
                <a:latin typeface="Helvetica"/>
                <a:cs typeface="Helvetica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49794" y="111539"/>
            <a:ext cx="4547766" cy="494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79" tIns="42039" rIns="84079" bIns="4203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4669" y="1037513"/>
            <a:ext cx="2801696" cy="37507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Modeled Performance</a:t>
            </a:r>
            <a:endParaRPr lang="en-US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0490" y="1050569"/>
            <a:ext cx="2219675" cy="375078"/>
          </a:xfrm>
          <a:prstGeom prst="rect">
            <a:avLst/>
          </a:prstGeom>
        </p:spPr>
        <p:txBody>
          <a:bodyPr wrap="none" lIns="84180" tIns="42090" rIns="84180" bIns="4209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Actual </a:t>
            </a:r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Performance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84180" tIns="42090" rIns="84180" bIns="42090"/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Observation (</a:t>
            </a:r>
            <a:r>
              <a:rPr lang="en-US" dirty="0" smtClean="0">
                <a:solidFill>
                  <a:srgbClr val="008000"/>
                </a:solidFill>
              </a:rPr>
              <a:t>Rank-k Update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5906"/>
            <a:ext cx="9144000" cy="377761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53790" y="5387263"/>
            <a:ext cx="5806374" cy="4525963"/>
          </a:xfrm>
          <a:prstGeom prst="rect">
            <a:avLst/>
          </a:prstGeom>
        </p:spPr>
        <p:txBody>
          <a:bodyPr lIns="84198" tIns="42099" rIns="84198" bIns="42099">
            <a:normAutofit/>
          </a:bodyPr>
          <a:lstStyle>
            <a:lvl1pPr marL="430952" indent="-430952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3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933729" indent="-359127" algn="l" defTabSz="574603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436506" indent="-287301" algn="l" defTabSz="574603" rtl="0" eaLnBrk="1" latinLnBrk="0" hangingPunct="1">
              <a:spcBef>
                <a:spcPct val="20000"/>
              </a:spcBef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2011109" indent="-287301" algn="l" defTabSz="57460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585711" indent="-287301" algn="l" defTabSz="57460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1603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4914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9518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4119" indent="-287301" algn="l" defTabSz="574603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Reason:</a:t>
            </a:r>
          </a:p>
          <a:p>
            <a:pPr marL="529097" lvl="1" indent="0">
              <a:buNone/>
            </a:pPr>
            <a:r>
              <a:rPr lang="en-US" sz="1700" b="1" dirty="0"/>
              <a:t>ABC </a:t>
            </a:r>
            <a:r>
              <a:rPr lang="en-US" sz="1700" b="1" dirty="0" err="1"/>
              <a:t>Strassen</a:t>
            </a:r>
            <a:r>
              <a:rPr lang="en-US" sz="1700" dirty="0"/>
              <a:t> avoids forming the temporary matrix </a:t>
            </a:r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explicitly in the memory (</a:t>
            </a:r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dirty="0"/>
              <a:t> resides in register), especially important when m, n &gt;&gt; k.</a:t>
            </a:r>
          </a:p>
        </p:txBody>
      </p:sp>
    </p:spTree>
    <p:extLst>
      <p:ext uri="{BB962C8B-B14F-4D97-AF65-F5344CB8AC3E}">
        <p14:creationId xmlns:p14="http://schemas.microsoft.com/office/powerpoint/2010/main" val="31650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160" y="67835"/>
            <a:ext cx="6407360" cy="1143000"/>
          </a:xfrm>
        </p:spPr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Screen Shot 2017-08-16 at 8.42.1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1"/>
          <a:stretch/>
        </p:blipFill>
        <p:spPr>
          <a:xfrm>
            <a:off x="81282" y="1231157"/>
            <a:ext cx="3571979" cy="5596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0048" y="5762636"/>
            <a:ext cx="4614119" cy="1399397"/>
          </a:xfrm>
          <a:prstGeom prst="rect">
            <a:avLst/>
          </a:prstGeom>
          <a:noFill/>
        </p:spPr>
        <p:txBody>
          <a:bodyPr wrap="square" lIns="84144" tIns="42072" rIns="84144" bIns="42072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*Tyler M. Smith, Robert Van De </a:t>
            </a:r>
            <a:r>
              <a:rPr lang="en-US" sz="1200" dirty="0" err="1">
                <a:latin typeface="Times"/>
                <a:cs typeface="Times"/>
              </a:rPr>
              <a:t>Geijn</a:t>
            </a:r>
            <a:r>
              <a:rPr lang="en-US" sz="1200" dirty="0">
                <a:latin typeface="Times"/>
                <a:cs typeface="Times"/>
              </a:rPr>
              <a:t>, Mikhail </a:t>
            </a:r>
            <a:r>
              <a:rPr lang="en-US" sz="1200" dirty="0" err="1">
                <a:latin typeface="Times"/>
                <a:cs typeface="Times"/>
              </a:rPr>
              <a:t>Smelyanskiy</a:t>
            </a:r>
            <a:r>
              <a:rPr lang="en-US" sz="1200" dirty="0">
                <a:latin typeface="Times"/>
                <a:cs typeface="Times"/>
              </a:rPr>
              <a:t>, Jeff R. Hammond, and Field G. Van Zee. "Anatomy of high-performance many-threaded matrix multiplication." In </a:t>
            </a:r>
            <a:r>
              <a:rPr lang="en-US" sz="1200" i="1" dirty="0">
                <a:latin typeface="Times"/>
                <a:cs typeface="Times"/>
              </a:rPr>
              <a:t>Parallel and Distributed Processing Symposium, 2014 IEEE 28th International</a:t>
            </a:r>
            <a:r>
              <a:rPr lang="en-US" sz="1200" dirty="0">
                <a:latin typeface="Times"/>
                <a:cs typeface="Times"/>
              </a:rPr>
              <a:t>, pp. 1049-1059. IEEE, 2014.</a:t>
            </a: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60436" y="1333016"/>
            <a:ext cx="5444524" cy="4824787"/>
          </a:xfrm>
          <a:prstGeom prst="rect">
            <a:avLst/>
          </a:prstGeom>
        </p:spPr>
        <p:txBody>
          <a:bodyPr vert="horz" lIns="91281" tIns="45639" rIns="91281" bIns="45639" rtlCol="0">
            <a:normAutofit/>
          </a:bodyPr>
          <a:lstStyle>
            <a:lvl1pPr marL="342346" indent="-342346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744" indent="-285289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14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613" indent="-228232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4076" indent="-228232" algn="l" defTabSz="45646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40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6996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5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1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Helvetica"/>
                <a:cs typeface="Helvetica"/>
              </a:rPr>
              <a:t>Use the same parallel scheme as BLIS: Parallelize 3</a:t>
            </a:r>
            <a:r>
              <a:rPr lang="en-US" sz="2400" baseline="30000" dirty="0">
                <a:latin typeface="Helvetica"/>
                <a:cs typeface="Helvetica"/>
              </a:rPr>
              <a:t>rd</a:t>
            </a:r>
            <a:r>
              <a:rPr lang="en-US" sz="2400" dirty="0">
                <a:latin typeface="Helvetica"/>
                <a:cs typeface="Helvetica"/>
              </a:rPr>
              <a:t> or 2</a:t>
            </a:r>
            <a:r>
              <a:rPr lang="en-US" sz="2400" baseline="30000" dirty="0">
                <a:latin typeface="Helvetica"/>
                <a:cs typeface="Helvetica"/>
              </a:rPr>
              <a:t>nd</a:t>
            </a:r>
            <a:r>
              <a:rPr lang="en-US" sz="2400" dirty="0">
                <a:latin typeface="Helvetica"/>
                <a:cs typeface="Helvetica"/>
              </a:rPr>
              <a:t> loop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endParaRPr lang="en-US" sz="2400" dirty="0">
              <a:latin typeface="Helvetica"/>
              <a:cs typeface="Helvetica"/>
            </a:endParaRPr>
          </a:p>
          <a:p>
            <a:endParaRPr lang="en-US" sz="2400" dirty="0">
              <a:latin typeface="Helvetica"/>
              <a:cs typeface="Helvetica"/>
            </a:endParaRPr>
          </a:p>
          <a:p>
            <a:endParaRPr lang="en-US" sz="2400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Comparing with Task Parallelism: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Pro: data parallelism; load balance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Con: synchronization between instructions</a:t>
            </a:r>
          </a:p>
          <a:p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8" name="Picture 7" descr="Screen Shot 2016-04-24 at 5.00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08" y="2518311"/>
            <a:ext cx="2460275" cy="907476"/>
          </a:xfrm>
          <a:prstGeom prst="rect">
            <a:avLst/>
          </a:prstGeom>
        </p:spPr>
      </p:pic>
      <p:pic>
        <p:nvPicPr>
          <p:cNvPr id="9" name="Picture 8" descr="Screen Shot 2016-04-24 at 5.0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162" y="2596422"/>
            <a:ext cx="2437489" cy="663620"/>
          </a:xfrm>
          <a:prstGeom prst="rect">
            <a:avLst/>
          </a:prstGeom>
        </p:spPr>
      </p:pic>
      <p:pic>
        <p:nvPicPr>
          <p:cNvPr id="10" name="Picture 9" descr="direct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2" y="268297"/>
            <a:ext cx="3074199" cy="997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780" y="0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1607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08 at 4.4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8" y="834115"/>
            <a:ext cx="9144000" cy="5835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747" y="545580"/>
            <a:ext cx="2178243" cy="288541"/>
          </a:xfrm>
          <a:prstGeom prst="rect">
            <a:avLst/>
          </a:prstGeom>
          <a:noFill/>
        </p:spPr>
        <p:txBody>
          <a:bodyPr wrap="square" lIns="84186" tIns="42093" rIns="84186" bIns="42093" rtlCol="0">
            <a:spAutoFit/>
          </a:bodyPr>
          <a:lstStyle/>
          <a:p>
            <a:pPr algn="ctr"/>
            <a:r>
              <a:rPr lang="en-US" sz="1300" b="1" dirty="0">
                <a:solidFill>
                  <a:srgbClr val="008000"/>
                </a:solidFill>
                <a:latin typeface="Helvetica"/>
                <a:cs typeface="Helvetica"/>
              </a:rPr>
              <a:t>1 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2238" y="569390"/>
            <a:ext cx="2178243" cy="288541"/>
          </a:xfrm>
          <a:prstGeom prst="rect">
            <a:avLst/>
          </a:prstGeom>
          <a:noFill/>
        </p:spPr>
        <p:txBody>
          <a:bodyPr wrap="square" lIns="84186" tIns="42093" rIns="84186" bIns="42093" rtlCol="0">
            <a:spAutoFit/>
          </a:bodyPr>
          <a:lstStyle/>
          <a:p>
            <a:pPr algn="ctr"/>
            <a:r>
              <a:rPr lang="en-US" sz="1300" b="1" dirty="0">
                <a:solidFill>
                  <a:srgbClr val="008000"/>
                </a:solidFill>
                <a:latin typeface="Helvetica"/>
                <a:cs typeface="Helvetica"/>
              </a:rPr>
              <a:t>5 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4744" y="556603"/>
            <a:ext cx="2178243" cy="288541"/>
          </a:xfrm>
          <a:prstGeom prst="rect">
            <a:avLst/>
          </a:prstGeom>
          <a:noFill/>
        </p:spPr>
        <p:txBody>
          <a:bodyPr wrap="square" lIns="84186" tIns="42093" rIns="84186" bIns="42093" rtlCol="0">
            <a:spAutoFit/>
          </a:bodyPr>
          <a:lstStyle/>
          <a:p>
            <a:pPr algn="ctr"/>
            <a:r>
              <a:rPr lang="en-US" sz="1300" b="1" dirty="0">
                <a:solidFill>
                  <a:srgbClr val="008000"/>
                </a:solidFill>
                <a:latin typeface="Helvetica"/>
                <a:cs typeface="Helvetica"/>
              </a:rPr>
              <a:t>10 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81948" y="1044774"/>
            <a:ext cx="370071" cy="2510692"/>
          </a:xfrm>
          <a:prstGeom prst="rect">
            <a:avLst/>
          </a:prstGeom>
          <a:noFill/>
        </p:spPr>
        <p:txBody>
          <a:bodyPr vert="vert270" wrap="square" lIns="84186" tIns="42093" rIns="84186" bIns="42093" rtlCol="0" anchor="t" anchorCtr="0">
            <a:spAutoFit/>
          </a:bodyPr>
          <a:lstStyle/>
          <a:p>
            <a:pPr algn="ctr"/>
            <a:r>
              <a:rPr lang="en-US" sz="1300" b="1" dirty="0">
                <a:solidFill>
                  <a:srgbClr val="008000"/>
                </a:solidFill>
                <a:latin typeface="Helvetica"/>
                <a:cs typeface="Helvetica"/>
              </a:rPr>
              <a:t>Square Matrices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6549" y="3989578"/>
            <a:ext cx="370071" cy="2234196"/>
          </a:xfrm>
          <a:prstGeom prst="rect">
            <a:avLst/>
          </a:prstGeom>
          <a:noFill/>
        </p:spPr>
        <p:txBody>
          <a:bodyPr vert="vert270" wrap="square" lIns="84186" tIns="42093" rIns="84186" bIns="42093" rtlCol="0" anchor="t" anchorCtr="0">
            <a:spAutoFit/>
          </a:bodyPr>
          <a:lstStyle/>
          <a:p>
            <a:pPr algn="ctr"/>
            <a:r>
              <a:rPr lang="en-US" sz="1300" b="1" dirty="0">
                <a:solidFill>
                  <a:srgbClr val="008000"/>
                </a:solidFill>
                <a:latin typeface="Helvetica"/>
                <a:cs typeface="Helvetica"/>
              </a:rPr>
              <a:t>Rank-k Update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54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5040" y="163059"/>
            <a:ext cx="6248400" cy="338482"/>
          </a:xfrm>
          <a:prstGeom prst="rect">
            <a:avLst/>
          </a:prstGeom>
          <a:noFill/>
        </p:spPr>
        <p:txBody>
          <a:bodyPr wrap="square" lIns="91358" tIns="45678" rIns="91358" bIns="45678" rtlCol="0">
            <a:spAutoFit/>
          </a:bodyPr>
          <a:lstStyle/>
          <a:p>
            <a:r>
              <a:rPr lang="en-US" sz="16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</p:spTree>
    <p:extLst>
      <p:ext uri="{BB962C8B-B14F-4D97-AF65-F5344CB8AC3E}">
        <p14:creationId xmlns:p14="http://schemas.microsoft.com/office/powerpoint/2010/main" val="38770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Practical Fast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05" y="5970132"/>
            <a:ext cx="9046351" cy="671062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pPr lvl="1"/>
            <a:r>
              <a:rPr lang="en-US" dirty="0">
                <a:latin typeface="Times"/>
                <a:cs typeface="Times"/>
              </a:rPr>
              <a:t>*</a:t>
            </a:r>
            <a:r>
              <a:rPr lang="en-US" b="1" dirty="0" err="1">
                <a:latin typeface="Times"/>
                <a:cs typeface="Times"/>
              </a:rPr>
              <a:t>Jianyu</a:t>
            </a:r>
            <a:r>
              <a:rPr lang="en-US" b="1" dirty="0">
                <a:latin typeface="Times"/>
                <a:cs typeface="Times"/>
              </a:rPr>
              <a:t> </a:t>
            </a:r>
            <a:r>
              <a:rPr lang="en-US" b="1" dirty="0" smtClean="0">
                <a:latin typeface="Times"/>
                <a:cs typeface="Times"/>
              </a:rPr>
              <a:t>Huang</a:t>
            </a:r>
            <a:r>
              <a:rPr lang="en-US" dirty="0" smtClean="0">
                <a:latin typeface="Times"/>
                <a:cs typeface="Times"/>
              </a:rPr>
              <a:t>, 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Leslie </a:t>
            </a:r>
            <a:r>
              <a:rPr lang="en-US" dirty="0">
                <a:latin typeface="Times" pitchFamily="18" charset="0"/>
                <a:cs typeface="Times" pitchFamily="18" charset="0"/>
              </a:rPr>
              <a:t>Rice, Devin A. Matthews, Robert A. van de </a:t>
            </a:r>
            <a:r>
              <a:rPr lang="en-US" dirty="0" err="1">
                <a:latin typeface="Times" pitchFamily="18" charset="0"/>
                <a:cs typeface="Times" pitchFamily="18" charset="0"/>
              </a:rPr>
              <a:t>Geijn</a:t>
            </a:r>
            <a:r>
              <a:rPr lang="en-US" dirty="0">
                <a:latin typeface="Times" pitchFamily="18" charset="0"/>
                <a:cs typeface="Times" pitchFamily="18" charset="0"/>
              </a:rPr>
              <a:t>. “Generating Families of Practical Fast Matrix Multiplication Algorithms.” In </a:t>
            </a:r>
            <a:r>
              <a:rPr lang="en-US" b="1" i="1" dirty="0">
                <a:latin typeface="Times" pitchFamily="18" charset="0"/>
                <a:cs typeface="Times" pitchFamily="18" charset="0"/>
              </a:rPr>
              <a:t>IPDPS17</a:t>
            </a:r>
          </a:p>
        </p:txBody>
      </p:sp>
    </p:spTree>
    <p:extLst>
      <p:ext uri="{BB962C8B-B14F-4D97-AF65-F5344CB8AC3E}">
        <p14:creationId xmlns:p14="http://schemas.microsoft.com/office/powerpoint/2010/main" val="40220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&lt;</a:t>
            </a:r>
            <a:r>
              <a:rPr lang="en-US" dirty="0" smtClean="0">
                <a:latin typeface="Helvetica"/>
                <a:cs typeface="Helvetica"/>
              </a:rPr>
              <a:t>2,2,2</a:t>
            </a:r>
            <a:r>
              <a:rPr lang="en-US" dirty="0">
                <a:latin typeface="Helvetica"/>
                <a:cs typeface="Helvetica"/>
              </a:rPr>
              <a:t>&gt;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Strassen’s</a:t>
            </a:r>
            <a:r>
              <a:rPr lang="en-US" dirty="0" smtClean="0">
                <a:latin typeface="Helvetica"/>
                <a:cs typeface="Helvetica"/>
              </a:rPr>
              <a:t> Algorithm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424" y="6126204"/>
            <a:ext cx="8353242" cy="954107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endParaRPr lang="en-US" sz="1400" dirty="0">
              <a:latin typeface="Times"/>
              <a:cs typeface="Times"/>
            </a:endParaRPr>
          </a:p>
          <a:p>
            <a:r>
              <a:rPr lang="en-US" sz="1400" dirty="0">
                <a:latin typeface="Times"/>
                <a:cs typeface="Times"/>
              </a:rPr>
              <a:t>Dario </a:t>
            </a:r>
            <a:r>
              <a:rPr lang="en-US" sz="1400" dirty="0" err="1">
                <a:latin typeface="Times"/>
                <a:cs typeface="Times"/>
              </a:rPr>
              <a:t>Bini</a:t>
            </a:r>
            <a:r>
              <a:rPr lang="en-US" sz="1400" dirty="0">
                <a:latin typeface="Times"/>
                <a:cs typeface="Times"/>
              </a:rPr>
              <a:t>, and </a:t>
            </a:r>
            <a:r>
              <a:rPr lang="en-US" sz="1400" dirty="0" err="1">
                <a:latin typeface="Times"/>
                <a:cs typeface="Times"/>
              </a:rPr>
              <a:t>Grazia</a:t>
            </a:r>
            <a:r>
              <a:rPr lang="en-US" sz="1400" dirty="0">
                <a:latin typeface="Times"/>
                <a:cs typeface="Times"/>
              </a:rPr>
              <a:t> </a:t>
            </a:r>
            <a:r>
              <a:rPr lang="en-US" sz="1400" dirty="0" err="1">
                <a:latin typeface="Times"/>
                <a:cs typeface="Times"/>
              </a:rPr>
              <a:t>Lotti</a:t>
            </a:r>
            <a:r>
              <a:rPr lang="en-US" sz="1400" dirty="0">
                <a:latin typeface="Times"/>
                <a:cs typeface="Times"/>
              </a:rPr>
              <a:t>. "Stability of fast algorithms for matrix multiplication." </a:t>
            </a:r>
            <a:r>
              <a:rPr lang="en-US" sz="1400" i="1" dirty="0" err="1">
                <a:latin typeface="Times"/>
                <a:cs typeface="Times"/>
              </a:rPr>
              <a:t>Numerische</a:t>
            </a:r>
            <a:r>
              <a:rPr lang="en-US" sz="1400" i="1" dirty="0">
                <a:latin typeface="Times"/>
                <a:cs typeface="Times"/>
              </a:rPr>
              <a:t> </a:t>
            </a:r>
            <a:r>
              <a:rPr lang="en-US" sz="1400" i="1" dirty="0" err="1">
                <a:latin typeface="Times"/>
                <a:cs typeface="Times"/>
              </a:rPr>
              <a:t>Mathematik</a:t>
            </a:r>
            <a:r>
              <a:rPr lang="en-US" sz="1400" dirty="0">
                <a:latin typeface="Times"/>
                <a:cs typeface="Times"/>
              </a:rPr>
              <a:t> 36.1 (1980): 63-72.</a:t>
            </a:r>
          </a:p>
          <a:p>
            <a:endParaRPr lang="en-US" sz="1400" dirty="0">
              <a:latin typeface="Times"/>
              <a:cs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4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xmlns:p14="http://schemas.microsoft.com/office/powerpoint/2010/main"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281" tIns="45639" rIns="91281" bIns="45639" rtlCol="0" anchor="ctr">
            <a:normAutofit/>
          </a:bodyPr>
          <a:lstStyle>
            <a:lvl1pPr algn="ctr" defTabSz="45656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&lt;2,2,2&gt; </a:t>
            </a:r>
            <a:r>
              <a:rPr lang="en-US" dirty="0" err="1" smtClean="0"/>
              <a:t>Strassen’s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58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6910" y="262309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             Fast Matrix Multiplication (FMM)</a:t>
            </a:r>
          </a:p>
        </p:txBody>
      </p:sp>
      <p:pic>
        <p:nvPicPr>
          <p:cNvPr id="21" name="Picture 20" descr="Screen Shot 2017-05-26 at 10.24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488871"/>
            <a:ext cx="1483230" cy="661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62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xmlns:p14="http://schemas.microsoft.com/office/powerpoint/2010/main"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59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6910" y="262309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             Fast Matrix Multiplication (FMM)</a:t>
            </a:r>
          </a:p>
        </p:txBody>
      </p:sp>
      <p:pic>
        <p:nvPicPr>
          <p:cNvPr id="21" name="Picture 20" descr="Screen Shot 2017-05-26 at 10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488871"/>
            <a:ext cx="1483230" cy="661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23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94" y="197995"/>
            <a:ext cx="8703358" cy="1143000"/>
          </a:xfrm>
        </p:spPr>
        <p:txBody>
          <a:bodyPr>
            <a:normAutofit/>
          </a:bodyPr>
          <a:lstStyle/>
          <a:p>
            <a:r>
              <a:rPr lang="en-US" sz="3200" dirty="0"/>
              <a:t>40 Years of FMM implementations (</a:t>
            </a:r>
            <a:r>
              <a:rPr lang="en-US" sz="3200" dirty="0">
                <a:solidFill>
                  <a:srgbClr val="FF0000"/>
                </a:solidFill>
              </a:rPr>
              <a:t>in practice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47" y="1433032"/>
            <a:ext cx="9063953" cy="5134648"/>
          </a:xfrm>
        </p:spPr>
        <p:txBody>
          <a:bodyPr>
            <a:normAutofit fontScale="92500"/>
          </a:bodyPr>
          <a:lstStyle/>
          <a:p>
            <a:r>
              <a:rPr lang="en-US" sz="3000" dirty="0">
                <a:latin typeface="Helvetica"/>
                <a:cs typeface="Helvetica"/>
              </a:rPr>
              <a:t>Layering FMM upon standard GEMM calls</a:t>
            </a:r>
          </a:p>
          <a:p>
            <a:pPr lvl="1"/>
            <a:r>
              <a:rPr lang="en-US" sz="1900" dirty="0">
                <a:latin typeface="Helvetica"/>
                <a:cs typeface="Helvetica"/>
              </a:rPr>
              <a:t>IBM ESSL, Huss-Lederman et al’96, Douglas et al’94</a:t>
            </a:r>
          </a:p>
          <a:p>
            <a:r>
              <a:rPr lang="en-US" sz="3000" dirty="0">
                <a:latin typeface="Helvetica"/>
                <a:cs typeface="Helvetica"/>
              </a:rPr>
              <a:t>Lower level implementation</a:t>
            </a:r>
          </a:p>
          <a:p>
            <a:pPr lvl="1"/>
            <a:r>
              <a:rPr lang="en-US" sz="1900" dirty="0" err="1">
                <a:latin typeface="Helvetica"/>
                <a:cs typeface="Helvetica"/>
              </a:rPr>
              <a:t>D’Alberto</a:t>
            </a:r>
            <a:r>
              <a:rPr lang="en-US" sz="1900" dirty="0">
                <a:latin typeface="Helvetica"/>
                <a:cs typeface="Helvetica"/>
              </a:rPr>
              <a:t> &amp; Nicolau’09</a:t>
            </a:r>
          </a:p>
          <a:p>
            <a:r>
              <a:rPr lang="en-US" sz="3000" dirty="0">
                <a:latin typeface="Helvetica"/>
                <a:cs typeface="Helvetica"/>
              </a:rPr>
              <a:t>Sequential</a:t>
            </a:r>
          </a:p>
          <a:p>
            <a:pPr lvl="1"/>
            <a:r>
              <a:rPr lang="en-US" sz="1900" dirty="0">
                <a:latin typeface="Helvetica"/>
                <a:cs typeface="Helvetica"/>
              </a:rPr>
              <a:t>Pan’78, Bailey’88, </a:t>
            </a:r>
            <a:r>
              <a:rPr lang="en-US" sz="1900" dirty="0" err="1">
                <a:latin typeface="Helvetica"/>
                <a:cs typeface="Helvetica"/>
              </a:rPr>
              <a:t>Laderman</a:t>
            </a:r>
            <a:r>
              <a:rPr lang="en-US" sz="1900" dirty="0">
                <a:latin typeface="Helvetica"/>
                <a:cs typeface="Helvetica"/>
              </a:rPr>
              <a:t> et al’92, Douglas et al’94, Huss-Lederman et al’96 </a:t>
            </a:r>
          </a:p>
          <a:p>
            <a:r>
              <a:rPr lang="en-US" sz="3000" dirty="0">
                <a:latin typeface="Helvetica"/>
                <a:cs typeface="Helvetica"/>
              </a:rPr>
              <a:t>Parallelization for shared memory</a:t>
            </a:r>
          </a:p>
          <a:p>
            <a:pPr lvl="1"/>
            <a:r>
              <a:rPr lang="en-US" sz="1900" dirty="0">
                <a:latin typeface="Helvetica"/>
                <a:cs typeface="Helvetica"/>
              </a:rPr>
              <a:t>Kumar et al’95, </a:t>
            </a:r>
            <a:r>
              <a:rPr lang="en-US" sz="1900" dirty="0" err="1">
                <a:latin typeface="Helvetica"/>
                <a:cs typeface="Helvetica"/>
              </a:rPr>
              <a:t>D’Alberto</a:t>
            </a:r>
            <a:r>
              <a:rPr lang="en-US" sz="1900" dirty="0">
                <a:latin typeface="Helvetica"/>
                <a:cs typeface="Helvetica"/>
              </a:rPr>
              <a:t> &amp; Nicolau’09, </a:t>
            </a:r>
            <a:r>
              <a:rPr lang="en-US" sz="1900" dirty="0" err="1">
                <a:latin typeface="Helvetica"/>
                <a:cs typeface="Helvetica"/>
              </a:rPr>
              <a:t>D’Alberto</a:t>
            </a:r>
            <a:r>
              <a:rPr lang="en-US" sz="1900" dirty="0">
                <a:latin typeface="Helvetica"/>
                <a:cs typeface="Helvetica"/>
              </a:rPr>
              <a:t> et al’11, Benson &amp; Ballard’15</a:t>
            </a:r>
          </a:p>
          <a:p>
            <a:r>
              <a:rPr lang="en-US" sz="3000" dirty="0">
                <a:latin typeface="Helvetica"/>
                <a:cs typeface="Helvetica"/>
              </a:rPr>
              <a:t>Parallelization for distributed memory</a:t>
            </a:r>
          </a:p>
          <a:p>
            <a:pPr lvl="1"/>
            <a:r>
              <a:rPr lang="en-US" sz="1900" dirty="0" err="1">
                <a:latin typeface="Helvetica"/>
                <a:cs typeface="Helvetica"/>
              </a:rPr>
              <a:t>Luo</a:t>
            </a:r>
            <a:r>
              <a:rPr lang="en-US" sz="1900" dirty="0">
                <a:latin typeface="Helvetica"/>
                <a:cs typeface="Helvetica"/>
              </a:rPr>
              <a:t> &amp; Drake’95, Grayson &amp; van de Geijn’96, </a:t>
            </a:r>
            <a:r>
              <a:rPr lang="en-US" sz="1900" dirty="0" err="1">
                <a:latin typeface="Helvetica"/>
                <a:cs typeface="Helvetica"/>
              </a:rPr>
              <a:t>Lipshitz</a:t>
            </a:r>
            <a:r>
              <a:rPr lang="en-US" sz="1900" dirty="0">
                <a:latin typeface="Helvetica"/>
                <a:cs typeface="Helvetica"/>
              </a:rPr>
              <a:t> et al’12</a:t>
            </a:r>
          </a:p>
          <a:p>
            <a:r>
              <a:rPr lang="en-US" sz="3000" dirty="0">
                <a:latin typeface="Helvetica"/>
                <a:cs typeface="Helvetica"/>
              </a:rPr>
              <a:t>Parallelization for GPUs</a:t>
            </a:r>
          </a:p>
          <a:p>
            <a:pPr lvl="1"/>
            <a:r>
              <a:rPr lang="en-US" sz="1900" dirty="0">
                <a:latin typeface="Helvetica"/>
                <a:cs typeface="Helvetica"/>
              </a:rPr>
              <a:t>Li at el’11, Lai et al’13</a:t>
            </a:r>
          </a:p>
        </p:txBody>
      </p:sp>
      <p:sp>
        <p:nvSpPr>
          <p:cNvPr id="4" name="Rectangle 3"/>
          <p:cNvSpPr/>
          <p:nvPr/>
        </p:nvSpPr>
        <p:spPr>
          <a:xfrm>
            <a:off x="6733966" y="4507122"/>
            <a:ext cx="22435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62" tIns="42030" rIns="84062" bIns="4203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7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60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6910" y="262309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             Fast Matrix Multiplication (FMM)</a:t>
            </a:r>
          </a:p>
        </p:txBody>
      </p:sp>
      <p:pic>
        <p:nvPicPr>
          <p:cNvPr id="21" name="Picture 20" descr="Screen Shot 2017-05-26 at 10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488871"/>
            <a:ext cx="1483230" cy="661534"/>
          </a:xfrm>
          <a:prstGeom prst="rect">
            <a:avLst/>
          </a:prstGeom>
        </p:spPr>
      </p:pic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05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61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6910" y="262309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             Fast Matrix Multiplication (FMM)</a:t>
            </a:r>
          </a:p>
        </p:txBody>
      </p:sp>
      <p:pic>
        <p:nvPicPr>
          <p:cNvPr id="21" name="Picture 20" descr="Screen Shot 2017-05-26 at 10.24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488871"/>
            <a:ext cx="1483230" cy="661534"/>
          </a:xfrm>
          <a:prstGeom prst="rect">
            <a:avLst/>
          </a:prstGeom>
        </p:spPr>
      </p:pic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441707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44283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58612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70188" y="2743320"/>
            <a:ext cx="369857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174705" y="2761558"/>
            <a:ext cx="369857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36996" y="3319074"/>
            <a:ext cx="429129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4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96910" y="262309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              Fast Matrix Multiplication (FMM)</a:t>
            </a:r>
          </a:p>
        </p:txBody>
      </p:sp>
      <p:pic>
        <p:nvPicPr>
          <p:cNvPr id="21" name="Picture 20" descr="Screen Shot 2017-05-26 at 10.24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" y="488871"/>
            <a:ext cx="1483230" cy="661534"/>
          </a:xfrm>
          <a:prstGeom prst="rect">
            <a:avLst/>
          </a:prstGeom>
        </p:spPr>
      </p:pic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441707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44283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58612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57200" y="274638"/>
            <a:ext cx="8559252" cy="1143000"/>
          </a:xfrm>
          <a:prstGeom prst="rect">
            <a:avLst/>
          </a:prstGeom>
        </p:spPr>
        <p:txBody>
          <a:bodyPr vert="horz" lIns="91281" tIns="45639" rIns="91281" bIns="45639" rtlCol="0" anchor="ctr">
            <a:noAutofit/>
          </a:bodyPr>
          <a:lstStyle>
            <a:lvl1pPr algn="ctr" defTabSz="45656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/>
              <a:t>&lt;3,2,3&gt; Fast Matrix Multiplication (FMM)</a:t>
            </a:r>
          </a:p>
        </p:txBody>
      </p:sp>
      <p:pic>
        <p:nvPicPr>
          <p:cNvPr id="29" name="Picture 28" descr="Screen Shot 2017-04-20 at 4.30.1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4" y="4168689"/>
            <a:ext cx="3915833" cy="127504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70188" y="2743320"/>
            <a:ext cx="369857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174705" y="2761558"/>
            <a:ext cx="369857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36996" y="3319074"/>
            <a:ext cx="429129" cy="307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958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7978" y="1255599"/>
            <a:ext cx="6261103" cy="4087603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2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63</a:t>
            </a:fld>
            <a:endParaRPr lang="en-US"/>
          </a:p>
        </p:txBody>
      </p:sp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441707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44283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58612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252" cy="1143000"/>
          </a:xfrm>
        </p:spPr>
        <p:txBody>
          <a:bodyPr>
            <a:noAutofit/>
          </a:bodyPr>
          <a:lstStyle/>
          <a:p>
            <a:r>
              <a:rPr lang="en-US" sz="3600" dirty="0"/>
              <a:t>&lt;3,2,3&gt; Fast Matrix Multiplication (FMM)</a:t>
            </a:r>
          </a:p>
        </p:txBody>
      </p:sp>
      <p:pic>
        <p:nvPicPr>
          <p:cNvPr id="28" name="Picture 27" descr="Screen Shot 2017-04-20 at 4.30.1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4" y="4168689"/>
            <a:ext cx="3915833" cy="1275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3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creen Shot 2016-09-16 at 3.40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42" y="2684610"/>
            <a:ext cx="3928594" cy="242770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7978" y="1255599"/>
            <a:ext cx="6261103" cy="4087603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);              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2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200" baseline="-250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</a:t>
            </a:r>
            <a:r>
              <a:rPr lang="en-US" sz="12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9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     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2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:= ( 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–A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)( B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 );           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;C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–=M</a:t>
            </a:r>
            <a:r>
              <a:rPr lang="en-US" sz="12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14</a:t>
            </a:r>
            <a:r>
              <a:rPr lang="en-US" sz="12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2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72" y="1496241"/>
            <a:ext cx="3017682" cy="3669208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205328" y="2144335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0518" y="2399241"/>
            <a:ext cx="241454" cy="217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51757" y="2786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89767" y="4529611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0807" y="4807514"/>
            <a:ext cx="314027" cy="283380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64</a:t>
            </a:fld>
            <a:endParaRPr lang="en-US"/>
          </a:p>
        </p:txBody>
      </p:sp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441707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44283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58612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59252" cy="1143000"/>
          </a:xfrm>
        </p:spPr>
        <p:txBody>
          <a:bodyPr>
            <a:noAutofit/>
          </a:bodyPr>
          <a:lstStyle/>
          <a:p>
            <a:r>
              <a:rPr lang="en-US" sz="3600" dirty="0"/>
              <a:t>&lt;3,2,3&gt; Fast Matrix Multiplication (FMM)</a:t>
            </a:r>
          </a:p>
        </p:txBody>
      </p:sp>
      <p:pic>
        <p:nvPicPr>
          <p:cNvPr id="28" name="Picture 27" descr="Screen Shot 2017-04-20 at 4.30.1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4" y="4168689"/>
            <a:ext cx="3915833" cy="1275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8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35592" y="1001049"/>
            <a:ext cx="1141969" cy="553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1001051"/>
            <a:ext cx="555027" cy="554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1001051"/>
            <a:ext cx="506139" cy="554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1001049"/>
            <a:ext cx="546231" cy="553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1001049"/>
            <a:ext cx="520141" cy="553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1006233"/>
            <a:ext cx="570760" cy="5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1061" y="977240"/>
            <a:ext cx="758248" cy="559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34834" y="2650735"/>
            <a:ext cx="642727" cy="388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1001051"/>
            <a:ext cx="555027" cy="5545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1001051"/>
            <a:ext cx="506139" cy="554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1001049"/>
            <a:ext cx="546231" cy="553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1001049"/>
            <a:ext cx="520141" cy="553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1006233"/>
            <a:ext cx="570760" cy="5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64683" y="977236"/>
            <a:ext cx="743636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34834" y="2650735"/>
            <a:ext cx="642727" cy="388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6809" y="1213272"/>
            <a:ext cx="558772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2650412"/>
            <a:ext cx="555027" cy="3896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1001051"/>
            <a:ext cx="506139" cy="554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1001049"/>
            <a:ext cx="546231" cy="553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1001049"/>
            <a:ext cx="520141" cy="553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1006233"/>
            <a:ext cx="570760" cy="5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00884" y="175853"/>
            <a:ext cx="3456608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Speedup (%): FMM vs. GEMM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27276" y="977235"/>
            <a:ext cx="653989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105" y="6589757"/>
            <a:ext cx="8386653" cy="461578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[1] Austin R. Benson, Grey Ballard. "A framework for practical parallel fast matrix multiplication." </a:t>
            </a:r>
            <a:r>
              <a:rPr lang="en-US" sz="1200" i="1" dirty="0">
                <a:latin typeface="Times"/>
                <a:cs typeface="Times"/>
              </a:rPr>
              <a:t>PPoPP</a:t>
            </a:r>
            <a:r>
              <a:rPr lang="en-US" sz="1200" dirty="0">
                <a:latin typeface="Times"/>
                <a:cs typeface="Times"/>
              </a:rPr>
              <a:t>15.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34834" y="2650735"/>
            <a:ext cx="642727" cy="388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6809" y="1213272"/>
            <a:ext cx="558772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2650412"/>
            <a:ext cx="555027" cy="3896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19410" y="1213272"/>
            <a:ext cx="50613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73946" y="1213272"/>
            <a:ext cx="545346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2655333"/>
            <a:ext cx="506139" cy="389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2655332"/>
            <a:ext cx="546231" cy="3881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1001049"/>
            <a:ext cx="520141" cy="553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1006233"/>
            <a:ext cx="570760" cy="5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pic>
        <p:nvPicPr>
          <p:cNvPr id="27" name="Picture 26" descr="rank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1959173"/>
            <a:ext cx="2680962" cy="8418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65056" y="1593623"/>
            <a:ext cx="3232119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#1: m=n=14400, k=480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00884" y="175853"/>
            <a:ext cx="3456608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Speedup (%): FMM vs. GEMM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90742" y="977235"/>
            <a:ext cx="1146850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6" y="1261637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0" y="3533768"/>
            <a:ext cx="184460" cy="369227"/>
          </a:xfrm>
          <a:prstGeom prst="rect">
            <a:avLst/>
          </a:prstGeom>
          <a:noFill/>
        </p:spPr>
        <p:txBody>
          <a:bodyPr wrap="none" lIns="91338" tIns="45668" rIns="91338" bIns="45668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16800" y="-491308"/>
            <a:ext cx="4916119" cy="605935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9" y="263688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38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2" y="-24754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09" y="-4609"/>
            <a:ext cx="4916119" cy="346582"/>
          </a:xfrm>
          <a:prstGeom prst="rect">
            <a:avLst/>
          </a:prstGeom>
          <a:noFill/>
        </p:spPr>
        <p:txBody>
          <a:bodyPr wrap="square" lIns="84056" tIns="42027" rIns="84056" bIns="42027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5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3"/>
            <a:ext cx="1629790" cy="30777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7" y="2735796"/>
            <a:ext cx="8927807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Motivations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"/>
    </mc:Choice>
    <mc:Fallback xmlns="">
      <p:transition advTm="14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105" y="6589757"/>
            <a:ext cx="8386653" cy="461578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[1] Austin R. Benson, Grey Ballard. "A framework for practical parallel fast matrix multiplication." </a:t>
            </a:r>
            <a:r>
              <a:rPr lang="en-US" sz="1200" i="1" dirty="0">
                <a:latin typeface="Times"/>
                <a:cs typeface="Times"/>
              </a:rPr>
              <a:t>PPoPP</a:t>
            </a:r>
            <a:r>
              <a:rPr lang="en-US" sz="1200" dirty="0">
                <a:latin typeface="Times"/>
                <a:cs typeface="Times"/>
              </a:rPr>
              <a:t>15.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34834" y="2650735"/>
            <a:ext cx="642727" cy="388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6809" y="1213272"/>
            <a:ext cx="558772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2650412"/>
            <a:ext cx="555027" cy="3896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19410" y="1213272"/>
            <a:ext cx="50613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73946" y="1213272"/>
            <a:ext cx="545346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2655333"/>
            <a:ext cx="506139" cy="389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2655332"/>
            <a:ext cx="546231" cy="3881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1001049"/>
            <a:ext cx="520141" cy="5530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1006233"/>
            <a:ext cx="570760" cy="553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pic>
        <p:nvPicPr>
          <p:cNvPr id="27" name="Picture 26" descr="rank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1959173"/>
            <a:ext cx="2680962" cy="8418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65056" y="1593623"/>
            <a:ext cx="3232119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#1: m=n=14400, k=480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00884" y="175853"/>
            <a:ext cx="3456608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Speedup (%): FMM vs. GEMM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90742" y="977235"/>
            <a:ext cx="1146850" cy="5599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9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pic>
        <p:nvPicPr>
          <p:cNvPr id="7" name="Picture 6" descr="Screen Shot 2017-05-08 at 10.40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44" y="3874345"/>
            <a:ext cx="3337565" cy="941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105" y="6589757"/>
            <a:ext cx="8386653" cy="461578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[1] Austin R. Benson, Grey Ballard. "A framework for practical parallel fast matrix multiplication." </a:t>
            </a:r>
            <a:r>
              <a:rPr lang="en-US" sz="1200" i="1" dirty="0">
                <a:latin typeface="Times"/>
                <a:cs typeface="Times"/>
              </a:rPr>
              <a:t>PPoPP</a:t>
            </a:r>
            <a:r>
              <a:rPr lang="en-US" sz="1200" dirty="0">
                <a:latin typeface="Times"/>
                <a:cs typeface="Times"/>
              </a:rPr>
              <a:t>15.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49983" y="3550732"/>
            <a:ext cx="3511362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#2: m=n=14400, k=12000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10703" y="1213272"/>
            <a:ext cx="66685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34834" y="2650735"/>
            <a:ext cx="642727" cy="3885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76809" y="1213272"/>
            <a:ext cx="558772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80554" y="2650412"/>
            <a:ext cx="555027" cy="3896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19410" y="1213272"/>
            <a:ext cx="506139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73946" y="1213272"/>
            <a:ext cx="545346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19410" y="2655333"/>
            <a:ext cx="506139" cy="389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3063" y="2655332"/>
            <a:ext cx="546231" cy="3881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73537" y="1202972"/>
            <a:ext cx="506261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57385" y="1202972"/>
            <a:ext cx="570760" cy="119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66597" y="2645032"/>
            <a:ext cx="520141" cy="3891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57385" y="2655331"/>
            <a:ext cx="570760" cy="3881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pic>
        <p:nvPicPr>
          <p:cNvPr id="27" name="Picture 26" descr="rank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1959173"/>
            <a:ext cx="2680962" cy="8418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865056" y="1593623"/>
            <a:ext cx="3232119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#1: m=n=14400, k=480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00884" y="175853"/>
            <a:ext cx="3456608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Speedup (%): FMM vs. GEMM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29760" y="986717"/>
            <a:ext cx="1276058" cy="560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8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8-17 at 9.0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5" y="175855"/>
            <a:ext cx="5147465" cy="64545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105" y="6589757"/>
            <a:ext cx="8386653" cy="461578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 [1] Austin R. Benson, Grey Ballard. "A framework for practical parallel fast matrix multiplication." </a:t>
            </a:r>
            <a:r>
              <a:rPr lang="en-US" sz="1200" i="1" dirty="0">
                <a:latin typeface="Times"/>
                <a:cs typeface="Times"/>
              </a:rPr>
              <a:t>PPoPP</a:t>
            </a:r>
            <a:r>
              <a:rPr lang="en-US" sz="1200" dirty="0">
                <a:latin typeface="Times"/>
                <a:cs typeface="Times"/>
              </a:rPr>
              <a:t>15.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72</a:t>
            </a:fld>
            <a:endParaRPr lang="en-US"/>
          </a:p>
        </p:txBody>
      </p:sp>
      <p:pic>
        <p:nvPicPr>
          <p:cNvPr id="23" name="Picture 22" descr="Screen Shot 2017-05-08 at 10.40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44" y="3874345"/>
            <a:ext cx="3337565" cy="9411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49983" y="3550732"/>
            <a:ext cx="3511362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#2: m=n=14400, k=12000 </a:t>
            </a:r>
          </a:p>
        </p:txBody>
      </p:sp>
      <p:pic>
        <p:nvPicPr>
          <p:cNvPr id="25" name="Picture 24" descr="rank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79" y="1959173"/>
            <a:ext cx="2680962" cy="8418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65056" y="1593623"/>
            <a:ext cx="3232119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Practical #1: m=n=14400, k=480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00884" y="175853"/>
            <a:ext cx="3456608" cy="338554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Speedup (%): FMM vs. GEMM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72463" y="990891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62303" y="2464090"/>
            <a:ext cx="426530" cy="17149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2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"/>
    </mc:Choice>
    <mc:Fallback xmlns="">
      <p:transition spd="slow" advTm="343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8514" y="1729189"/>
            <a:ext cx="4916119" cy="3289362"/>
          </a:xfrm>
          <a:prstGeom prst="rect">
            <a:avLst/>
          </a:prstGeom>
          <a:noFill/>
        </p:spPr>
        <p:txBody>
          <a:bodyPr wrap="square" lIns="84073" tIns="42036" rIns="84073" bIns="42036" rtlCol="0">
            <a:spAutoFit/>
          </a:bodyPr>
          <a:lstStyle/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latin typeface="Cambria Math"/>
                <a:cs typeface="Cambria Math"/>
              </a:rPr>
              <a:t>:= (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);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latin typeface="Cambria Math"/>
                <a:cs typeface="Cambria Math"/>
              </a:rPr>
              <a:t>3</a:t>
            </a:r>
            <a:r>
              <a:rPr lang="en-US" sz="1700" dirty="0">
                <a:latin typeface="Cambria Math"/>
                <a:cs typeface="Cambria Math"/>
              </a:rPr>
              <a:t> += 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latin typeface="Cambria Math"/>
                <a:cs typeface="Cambria Math"/>
              </a:rPr>
              <a:t>0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FF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FF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FF"/>
              </a:solidFill>
              <a:latin typeface="Cambria Math"/>
              <a:cs typeface="Cambria Math"/>
            </a:endParaRPr>
          </a:p>
        </p:txBody>
      </p:sp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1025869" y="2046650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96197" y="2050921"/>
            <a:ext cx="314027" cy="283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94559" y="2024951"/>
            <a:ext cx="314027" cy="28338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8973" y="2028721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01401" y="2019765"/>
            <a:ext cx="463161" cy="29764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73</a:t>
            </a:fld>
            <a:endParaRPr lang="en-US"/>
          </a:p>
        </p:txBody>
      </p:sp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441707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44283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58612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One</a:t>
            </a:r>
            <a:r>
              <a:rPr lang="en-US" sz="3600" dirty="0">
                <a:solidFill>
                  <a:srgbClr val="FF0000"/>
                </a:solidFill>
              </a:rPr>
              <a:t>-level </a:t>
            </a:r>
            <a:r>
              <a:rPr lang="en-US" sz="3600" dirty="0"/>
              <a:t>Fast Matrix Multiplication (FMM)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3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Two</a:t>
            </a:r>
            <a:r>
              <a:rPr lang="en-US" sz="3600" dirty="0">
                <a:solidFill>
                  <a:srgbClr val="FF0000"/>
                </a:solidFill>
              </a:rPr>
              <a:t>-level </a:t>
            </a:r>
            <a:r>
              <a:rPr lang="en-US" sz="3600" dirty="0"/>
              <a:t>Fast Matrix Multiplication (FMM)</a:t>
            </a:r>
          </a:p>
        </p:txBody>
      </p:sp>
      <p:pic>
        <p:nvPicPr>
          <p:cNvPr id="23" name="Picture 22" descr="Screen Shot 2017-05-08 at 11.35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0" y="1734695"/>
            <a:ext cx="5030503" cy="1931543"/>
          </a:xfrm>
          <a:prstGeom prst="rect">
            <a:avLst/>
          </a:prstGeom>
        </p:spPr>
      </p:pic>
      <p:pic>
        <p:nvPicPr>
          <p:cNvPr id="8" name="Picture 7" descr="Screen Shot 2017-04-20 at 4.30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8" y="4072206"/>
            <a:ext cx="3179674" cy="1054759"/>
          </a:xfrm>
          <a:prstGeom prst="rect">
            <a:avLst/>
          </a:prstGeom>
        </p:spPr>
      </p:pic>
      <p:pic>
        <p:nvPicPr>
          <p:cNvPr id="7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6" y="5277772"/>
            <a:ext cx="3215361" cy="1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pic>
        <p:nvPicPr>
          <p:cNvPr id="24" name="Picture 23" descr="Screen Shot 2017-05-08 at 11.35.59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>
          <a:xfrm>
            <a:off x="4241006" y="5277777"/>
            <a:ext cx="4457769" cy="376023"/>
          </a:xfrm>
          <a:prstGeom prst="rect">
            <a:avLst/>
          </a:prstGeom>
        </p:spPr>
      </p:pic>
      <p:pic>
        <p:nvPicPr>
          <p:cNvPr id="25" name="Picture 24" descr="Screen Shot 2017-05-08 at 11.35.59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7"/>
          <a:stretch/>
        </p:blipFill>
        <p:spPr>
          <a:xfrm>
            <a:off x="4242129" y="5622248"/>
            <a:ext cx="4701172" cy="3760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257906" y="5345172"/>
            <a:ext cx="4628202" cy="637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02" tIns="42051" rIns="84102" bIns="42051"/>
          <a:lstStyle/>
          <a:p>
            <a:endParaRPr lang="en-US"/>
          </a:p>
        </p:txBody>
      </p:sp>
      <p:pic>
        <p:nvPicPr>
          <p:cNvPr id="29" name="Picture 28" descr="Screen Shot 2017-05-08 at 11.36.1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418"/>
            <a:ext cx="9144000" cy="6592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5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05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89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269749" y="6403234"/>
            <a:ext cx="2947734" cy="32963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creen Shot 2017-08-14 at 5.05.57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8" y="5146685"/>
            <a:ext cx="5137374" cy="819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439095" y="4114799"/>
            <a:ext cx="3689140" cy="952184"/>
            <a:chOff x="5439095" y="4114792"/>
            <a:chExt cx="3689140" cy="952184"/>
          </a:xfrm>
        </p:grpSpPr>
        <p:sp>
          <p:nvSpPr>
            <p:cNvPr id="3" name="TextBox 2"/>
            <p:cNvSpPr txBox="1"/>
            <p:nvPr/>
          </p:nvSpPr>
          <p:spPr>
            <a:xfrm>
              <a:off x="5439095" y="4114792"/>
              <a:ext cx="3689140" cy="95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1</a:t>
              </a:r>
              <a:r>
                <a:rPr lang="en-US" baseline="30000" dirty="0" smtClean="0">
                  <a:latin typeface="Helvetica" pitchFamily="34" charset="0"/>
                  <a:cs typeface="Helvetica" pitchFamily="34" charset="0"/>
                </a:rPr>
                <a:t>st</a:t>
              </a:r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 Level: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Partition: 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Coefficient matrices:</a:t>
              </a:r>
              <a:endParaRPr lang="en-US" dirty="0">
                <a:latin typeface="Helvetica" pitchFamily="34" charset="0"/>
                <a:cs typeface="Helvetica" pitchFamily="34" charset="0"/>
              </a:endParaRPr>
            </a:p>
          </p:txBody>
        </p:sp>
        <p:pic>
          <p:nvPicPr>
            <p:cNvPr id="2" name="Picture 1" descr="Screen Shot 2017-08-14 at 10.39.34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343" y="4425502"/>
              <a:ext cx="747294" cy="265526"/>
            </a:xfrm>
            <a:prstGeom prst="rect">
              <a:avLst/>
            </a:prstGeom>
          </p:spPr>
        </p:pic>
        <p:pic>
          <p:nvPicPr>
            <p:cNvPr id="5" name="Picture 4" descr="Screen Shot 2017-08-14 at 10.39.53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119" y="4745416"/>
              <a:ext cx="847354" cy="22932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61135" y="5107470"/>
            <a:ext cx="3689140" cy="952184"/>
            <a:chOff x="9525135" y="5080911"/>
            <a:chExt cx="3689140" cy="952184"/>
          </a:xfrm>
        </p:grpSpPr>
        <p:sp>
          <p:nvSpPr>
            <p:cNvPr id="18" name="TextBox 17"/>
            <p:cNvSpPr txBox="1"/>
            <p:nvPr/>
          </p:nvSpPr>
          <p:spPr>
            <a:xfrm>
              <a:off x="9525135" y="5080911"/>
              <a:ext cx="3689140" cy="95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2</a:t>
              </a:r>
              <a:r>
                <a:rPr lang="en-US" baseline="30000" dirty="0" smtClean="0">
                  <a:latin typeface="Helvetica" pitchFamily="34" charset="0"/>
                  <a:cs typeface="Helvetica" pitchFamily="34" charset="0"/>
                </a:rPr>
                <a:t>nd</a:t>
              </a:r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 Level: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Partition: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Coefficient matrices:</a:t>
              </a:r>
              <a:endParaRPr lang="en-US" dirty="0">
                <a:latin typeface="Helvetica" pitchFamily="34" charset="0"/>
                <a:cs typeface="Helvetica" pitchFamily="34" charset="0"/>
              </a:endParaRPr>
            </a:p>
          </p:txBody>
        </p:sp>
        <p:pic>
          <p:nvPicPr>
            <p:cNvPr id="4" name="Picture 3" descr="Screen Shot 2017-08-14 at 10.39.45 P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937" y="5409728"/>
              <a:ext cx="869336" cy="259461"/>
            </a:xfrm>
            <a:prstGeom prst="rect">
              <a:avLst/>
            </a:prstGeom>
          </p:spPr>
        </p:pic>
        <p:pic>
          <p:nvPicPr>
            <p:cNvPr id="6" name="Picture 5" descr="Screen Shot 2017-08-14 at 10.40.05 P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2906" y="5720333"/>
              <a:ext cx="969398" cy="224016"/>
            </a:xfrm>
            <a:prstGeom prst="rect">
              <a:avLst/>
            </a:prstGeom>
          </p:spPr>
        </p:pic>
      </p:grpSp>
      <p:sp>
        <p:nvSpPr>
          <p:cNvPr id="2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74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1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26" grpId="0" animBg="1"/>
      <p:bldP spid="33" grpId="0" animBg="1"/>
      <p:bldP spid="3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Two</a:t>
            </a:r>
            <a:r>
              <a:rPr lang="en-US" sz="3600" dirty="0">
                <a:solidFill>
                  <a:srgbClr val="FF0000"/>
                </a:solidFill>
              </a:rPr>
              <a:t>-level </a:t>
            </a:r>
            <a:r>
              <a:rPr lang="en-US" sz="3600" dirty="0"/>
              <a:t>Fast Matrix Multiplication (FMM)</a:t>
            </a:r>
          </a:p>
        </p:txBody>
      </p:sp>
      <p:pic>
        <p:nvPicPr>
          <p:cNvPr id="22" name="Picture 21" descr="Screen Shot 2017-05-08 at 11.34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" y="4137405"/>
            <a:ext cx="5248979" cy="968285"/>
          </a:xfrm>
          <a:prstGeom prst="rect">
            <a:avLst/>
          </a:prstGeom>
        </p:spPr>
      </p:pic>
      <p:pic>
        <p:nvPicPr>
          <p:cNvPr id="10" name="Picture 9" descr="Screen Shot 2017-05-08 at 11.37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4" y="1273935"/>
            <a:ext cx="6990645" cy="17248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1740" y="2047679"/>
            <a:ext cx="859140" cy="397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75466" y="2041689"/>
            <a:ext cx="859140" cy="36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72442" y="2556603"/>
            <a:ext cx="1138989" cy="361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8" tIns="45668" rIns="91338" bIns="45668"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3689632" y="2496212"/>
            <a:ext cx="108656" cy="1221242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  <p:sp>
        <p:nvSpPr>
          <p:cNvPr id="15" name="Down Arrow 14"/>
          <p:cNvSpPr/>
          <p:nvPr/>
        </p:nvSpPr>
        <p:spPr>
          <a:xfrm rot="3392346" flipH="1">
            <a:off x="5470396" y="1851682"/>
            <a:ext cx="87558" cy="2415334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7272861" flipH="1">
            <a:off x="1941452" y="1990990"/>
            <a:ext cx="72716" cy="259910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84212" y="3641437"/>
            <a:ext cx="3864334" cy="369227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2-level Morton-like ordering index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" name="Picture 1" descr="Screen Shot 2017-08-14 at 5.05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8" y="5146685"/>
            <a:ext cx="5137374" cy="819900"/>
          </a:xfrm>
          <a:prstGeom prst="rect">
            <a:avLst/>
          </a:prstGeom>
        </p:spPr>
      </p:pic>
      <p:pic>
        <p:nvPicPr>
          <p:cNvPr id="18" name="Picture 17" descr="Screen Shot 2017-05-08 at 11.36.1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418"/>
            <a:ext cx="9144000" cy="6592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5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05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images.clipartpanda.com/question-701-question-mark-desig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89" y="6442968"/>
            <a:ext cx="264529" cy="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439095" y="4114799"/>
            <a:ext cx="3689140" cy="952184"/>
            <a:chOff x="5439095" y="4114792"/>
            <a:chExt cx="3689140" cy="952184"/>
          </a:xfrm>
        </p:grpSpPr>
        <p:sp>
          <p:nvSpPr>
            <p:cNvPr id="24" name="TextBox 23"/>
            <p:cNvSpPr txBox="1"/>
            <p:nvPr/>
          </p:nvSpPr>
          <p:spPr>
            <a:xfrm>
              <a:off x="5439095" y="4114792"/>
              <a:ext cx="3689140" cy="95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1</a:t>
              </a:r>
              <a:r>
                <a:rPr lang="en-US" baseline="30000" dirty="0" smtClean="0">
                  <a:latin typeface="Helvetica" pitchFamily="34" charset="0"/>
                  <a:cs typeface="Helvetica" pitchFamily="34" charset="0"/>
                </a:rPr>
                <a:t>st</a:t>
              </a:r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 Level: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Partition: 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Coefficient matrices:</a:t>
              </a:r>
              <a:endParaRPr lang="en-US" dirty="0">
                <a:latin typeface="Helvetica" pitchFamily="34" charset="0"/>
                <a:cs typeface="Helvetica" pitchFamily="34" charset="0"/>
              </a:endParaRPr>
            </a:p>
          </p:txBody>
        </p:sp>
        <p:pic>
          <p:nvPicPr>
            <p:cNvPr id="25" name="Picture 24" descr="Screen Shot 2017-08-14 at 10.39.34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343" y="4425502"/>
              <a:ext cx="747294" cy="265526"/>
            </a:xfrm>
            <a:prstGeom prst="rect">
              <a:avLst/>
            </a:prstGeom>
          </p:spPr>
        </p:pic>
        <p:pic>
          <p:nvPicPr>
            <p:cNvPr id="26" name="Picture 25" descr="Screen Shot 2017-08-14 at 10.39.53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119" y="4745416"/>
              <a:ext cx="847354" cy="22932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461135" y="5107470"/>
            <a:ext cx="3689140" cy="952184"/>
            <a:chOff x="9525135" y="5080911"/>
            <a:chExt cx="3689140" cy="952184"/>
          </a:xfrm>
        </p:grpSpPr>
        <p:sp>
          <p:nvSpPr>
            <p:cNvPr id="29" name="TextBox 28"/>
            <p:cNvSpPr txBox="1"/>
            <p:nvPr/>
          </p:nvSpPr>
          <p:spPr>
            <a:xfrm>
              <a:off x="9525135" y="5080911"/>
              <a:ext cx="3689140" cy="952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2</a:t>
              </a:r>
              <a:r>
                <a:rPr lang="en-US" baseline="30000" dirty="0" smtClean="0">
                  <a:latin typeface="Helvetica" pitchFamily="34" charset="0"/>
                  <a:cs typeface="Helvetica" pitchFamily="34" charset="0"/>
                </a:rPr>
                <a:t>nd</a:t>
              </a:r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 Level: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Partition:</a:t>
              </a:r>
            </a:p>
            <a:p>
              <a:r>
                <a:rPr lang="en-US" dirty="0" smtClean="0">
                  <a:latin typeface="Helvetica" pitchFamily="34" charset="0"/>
                  <a:cs typeface="Helvetica" pitchFamily="34" charset="0"/>
                </a:rPr>
                <a:t>Coefficient matrices:</a:t>
              </a:r>
              <a:endParaRPr lang="en-US" dirty="0">
                <a:latin typeface="Helvetica" pitchFamily="34" charset="0"/>
                <a:cs typeface="Helvetica" pitchFamily="34" charset="0"/>
              </a:endParaRPr>
            </a:p>
          </p:txBody>
        </p:sp>
        <p:pic>
          <p:nvPicPr>
            <p:cNvPr id="30" name="Picture 29" descr="Screen Shot 2017-08-14 at 10.39.45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937" y="5409728"/>
              <a:ext cx="869336" cy="259461"/>
            </a:xfrm>
            <a:prstGeom prst="rect">
              <a:avLst/>
            </a:prstGeom>
          </p:spPr>
        </p:pic>
        <p:pic>
          <p:nvPicPr>
            <p:cNvPr id="31" name="Picture 30" descr="Screen Shot 2017-08-14 at 10.40.05 P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22906" y="5720333"/>
              <a:ext cx="969398" cy="224016"/>
            </a:xfrm>
            <a:prstGeom prst="rect">
              <a:avLst/>
            </a:prstGeom>
          </p:spPr>
        </p:pic>
      </p:grpSp>
      <p:pic>
        <p:nvPicPr>
          <p:cNvPr id="32" name="Picture 31" descr="Screen Shot 2017-05-08 at 2.49.59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89" y="1353553"/>
            <a:ext cx="1132894" cy="1142660"/>
          </a:xfrm>
          <a:prstGeom prst="rect">
            <a:avLst/>
          </a:prstGeom>
        </p:spPr>
      </p:pic>
      <p:pic>
        <p:nvPicPr>
          <p:cNvPr id="33" name="Picture 32" descr="Screen Shot 2017-05-08 at 2.49.53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19" y="2888795"/>
            <a:ext cx="1120264" cy="1121882"/>
          </a:xfrm>
          <a:prstGeom prst="rect">
            <a:avLst/>
          </a:prstGeom>
        </p:spPr>
      </p:pic>
      <p:pic>
        <p:nvPicPr>
          <p:cNvPr id="34" name="Picture 33" descr="Screen Shot 2017-05-08 at 2.48.32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95" y="2521097"/>
            <a:ext cx="1126798" cy="1120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115" y="1417639"/>
            <a:ext cx="2802819" cy="382521"/>
          </a:xfrm>
          <a:prstGeom prst="rect">
            <a:avLst/>
          </a:prstGeom>
          <a:noFill/>
        </p:spPr>
        <p:txBody>
          <a:bodyPr wrap="square" lIns="91427" tIns="45714" rIns="91427" bIns="45714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Kronecker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Product!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75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80152" y="2435600"/>
            <a:ext cx="1954688" cy="468990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1-level Morton-like ordering index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51272" y="3963933"/>
            <a:ext cx="1954688" cy="468990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  <a:latin typeface="Helvetica" pitchFamily="34" charset="0"/>
                <a:cs typeface="Helvetica" pitchFamily="34" charset="0"/>
              </a:rPr>
              <a:t>2-level Morton-like ordering index</a:t>
            </a:r>
          </a:p>
        </p:txBody>
      </p:sp>
      <p:sp>
        <p:nvSpPr>
          <p:cNvPr id="38" name="Down Arrow 37"/>
          <p:cNvSpPr/>
          <p:nvPr/>
        </p:nvSpPr>
        <p:spPr>
          <a:xfrm rot="15738764" flipH="1">
            <a:off x="6770336" y="2809288"/>
            <a:ext cx="81978" cy="1746238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4120" tIns="42060" rIns="84120" bIns="42060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4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7"/>
    </mc:Choice>
    <mc:Fallback xmlns="">
      <p:transition advTm="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3" grpId="0"/>
      <p:bldP spid="36" grpId="0"/>
      <p:bldP spid="37" grpId="0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8 at 1.14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1124783"/>
            <a:ext cx="7823200" cy="3829785"/>
          </a:xfrm>
          <a:prstGeom prst="rect">
            <a:avLst/>
          </a:prstGeom>
        </p:spPr>
      </p:pic>
      <p:pic>
        <p:nvPicPr>
          <p:cNvPr id="6" name="Picture 5" descr="Screen Shot 2016-09-16 at 10.32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98" y="3090245"/>
            <a:ext cx="2373084" cy="28854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3" y="139019"/>
            <a:ext cx="8601637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Two-level &lt;2,2,2</a:t>
            </a:r>
            <a:r>
              <a:rPr lang="en-US" sz="3600" dirty="0">
                <a:latin typeface="Helvetica"/>
                <a:cs typeface="Helvetica"/>
              </a:rPr>
              <a:t>&gt;</a:t>
            </a:r>
            <a:r>
              <a:rPr lang="en-US" sz="3600" dirty="0" smtClean="0">
                <a:latin typeface="Helvetica"/>
                <a:cs typeface="Helvetica"/>
              </a:rPr>
              <a:t> </a:t>
            </a:r>
            <a:r>
              <a:rPr lang="en-US" sz="3600" dirty="0" err="1" smtClean="0">
                <a:latin typeface="Helvetica"/>
                <a:cs typeface="Helvetica"/>
              </a:rPr>
              <a:t>Strassen</a:t>
            </a:r>
            <a:r>
              <a:rPr lang="en-US" sz="3600" dirty="0" smtClean="0">
                <a:latin typeface="Helvetica"/>
                <a:cs typeface="Helvetica"/>
              </a:rPr>
              <a:t> Algorithm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7" name="Picture 6" descr="Screen Shot 2017-04-20 at 4.2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3" y="4945220"/>
            <a:ext cx="6038688" cy="1886348"/>
          </a:xfrm>
          <a:prstGeom prst="rect">
            <a:avLst/>
          </a:prstGeom>
        </p:spPr>
      </p:pic>
      <p:pic>
        <p:nvPicPr>
          <p:cNvPr id="8" name="Picture 7" descr="Screen Shot 2017-05-08 at 11.36.12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54954" r="53888"/>
          <a:stretch/>
        </p:blipFill>
        <p:spPr>
          <a:xfrm>
            <a:off x="9659172" y="5641819"/>
            <a:ext cx="2936240" cy="296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6384" y="6140124"/>
            <a:ext cx="2936240" cy="449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1" tIns="45684" rIns="91371" bIns="45684"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40553" r="14169" b="44632"/>
          <a:stretch/>
        </p:blipFill>
        <p:spPr bwMode="auto">
          <a:xfrm>
            <a:off x="6220818" y="6228721"/>
            <a:ext cx="2838018" cy="3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4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81"/>
    </mc:Choice>
    <mc:Fallback xmlns="">
      <p:transition xmlns:p14="http://schemas.microsoft.com/office/powerpoint/2010/main" advTm="3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06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FMM implementation Generator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Generate ~200 implementations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Model Generator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Generate the performance model for each implementation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redict the relative performance accurately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8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4064"/>
            <a:ext cx="8229600" cy="1143000"/>
          </a:xfrm>
        </p:spPr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pic>
        <p:nvPicPr>
          <p:cNvPr id="4" name="Picture 3" descr="Screen Shot 2017-04-20 at 9.2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5" y="2132967"/>
            <a:ext cx="4416108" cy="3358787"/>
          </a:xfrm>
          <a:prstGeom prst="rect">
            <a:avLst/>
          </a:prstGeom>
        </p:spPr>
      </p:pic>
      <p:pic>
        <p:nvPicPr>
          <p:cNvPr id="5" name="Picture 4" descr="Screen Shot 2017-04-20 at 9.28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" y="2132967"/>
            <a:ext cx="4410835" cy="4718242"/>
          </a:xfrm>
          <a:prstGeom prst="rect">
            <a:avLst/>
          </a:prstGeom>
        </p:spPr>
      </p:pic>
      <p:pic>
        <p:nvPicPr>
          <p:cNvPr id="6" name="Picture 5" descr="Screen Shot 2017-04-20 at 9.33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46" y="7424503"/>
            <a:ext cx="6031271" cy="402860"/>
          </a:xfrm>
          <a:prstGeom prst="rect">
            <a:avLst/>
          </a:prstGeom>
        </p:spPr>
      </p:pic>
      <p:pic>
        <p:nvPicPr>
          <p:cNvPr id="7" name="Picture 6" descr="Screen Shot 2017-04-20 at 9.3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12" y="8005447"/>
            <a:ext cx="9144000" cy="469369"/>
          </a:xfrm>
          <a:prstGeom prst="rect">
            <a:avLst/>
          </a:prstGeom>
        </p:spPr>
      </p:pic>
      <p:pic>
        <p:nvPicPr>
          <p:cNvPr id="3" name="Picture 2" descr="Screen Shot 2017-05-08 at 12.51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8984660"/>
            <a:ext cx="9144000" cy="470806"/>
          </a:xfrm>
          <a:prstGeom prst="rect">
            <a:avLst/>
          </a:prstGeom>
        </p:spPr>
      </p:pic>
      <p:pic>
        <p:nvPicPr>
          <p:cNvPr id="10" name="Picture 9" descr="Screen Shot 2017-05-08 at 12.55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294" y="8019236"/>
            <a:ext cx="6748447" cy="455580"/>
          </a:xfrm>
          <a:prstGeom prst="rect">
            <a:avLst/>
          </a:prstGeom>
        </p:spPr>
      </p:pic>
      <p:pic>
        <p:nvPicPr>
          <p:cNvPr id="11" name="Picture 10" descr="Screen Shot 2017-05-08 at 12.56.4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0"/>
          <a:stretch/>
        </p:blipFill>
        <p:spPr>
          <a:xfrm>
            <a:off x="-29883" y="1718236"/>
            <a:ext cx="9144000" cy="468074"/>
          </a:xfrm>
          <a:prstGeom prst="rect">
            <a:avLst/>
          </a:prstGeom>
        </p:spPr>
      </p:pic>
      <p:pic>
        <p:nvPicPr>
          <p:cNvPr id="8" name="Picture 7" descr="Screen Shot 2017-05-08 at 3.2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38" y="5813751"/>
            <a:ext cx="4523865" cy="417867"/>
          </a:xfrm>
          <a:prstGeom prst="rect">
            <a:avLst/>
          </a:prstGeom>
        </p:spPr>
      </p:pic>
      <p:pic>
        <p:nvPicPr>
          <p:cNvPr id="9" name="Picture 8" descr="Screen Shot 2017-05-08 at 3.28.1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51" y="6231602"/>
            <a:ext cx="3685299" cy="32865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78</a:t>
            </a:fld>
            <a:endParaRPr lang="en-US"/>
          </a:p>
        </p:txBody>
      </p:sp>
      <p:pic>
        <p:nvPicPr>
          <p:cNvPr id="13" name="Picture 12" descr="Screen Shot 2017-05-08 at 12.56.41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2"/>
          <a:stretch/>
        </p:blipFill>
        <p:spPr>
          <a:xfrm>
            <a:off x="14" y="1298013"/>
            <a:ext cx="9144000" cy="420222"/>
          </a:xfrm>
          <a:prstGeom prst="rect">
            <a:avLst/>
          </a:prstGeom>
        </p:spPr>
      </p:pic>
      <p:pic>
        <p:nvPicPr>
          <p:cNvPr id="14" name="Picture 13" descr="Screen Shot 2017-05-08 at 12.50.51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" y="931466"/>
            <a:ext cx="2016343" cy="4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0 at 6.0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6" y="1413592"/>
            <a:ext cx="4128479" cy="5282777"/>
          </a:xfrm>
          <a:prstGeom prst="rect">
            <a:avLst/>
          </a:prstGeom>
        </p:spPr>
      </p:pic>
      <p:pic>
        <p:nvPicPr>
          <p:cNvPr id="5" name="Picture 4" descr="Screen Shot 2017-04-20 at 6.08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36" y="1315865"/>
            <a:ext cx="4207164" cy="5392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816" y="1061816"/>
            <a:ext cx="2796909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3896" y="1071277"/>
            <a:ext cx="2796909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1706" y="1031645"/>
            <a:ext cx="2796909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Actual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6807" y="1041110"/>
            <a:ext cx="2796909" cy="382521"/>
          </a:xfrm>
          <a:prstGeom prst="rect">
            <a:avLst/>
          </a:prstGeom>
          <a:noFill/>
        </p:spPr>
        <p:txBody>
          <a:bodyPr wrap="square" lIns="91338" tIns="45668" rIns="91338" bIns="45668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Helvetica"/>
                <a:cs typeface="Helvetica"/>
              </a:rPr>
              <a:t>Modeled</a:t>
            </a:r>
            <a:endParaRPr lang="en-US" i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423074" y="0"/>
            <a:ext cx="56562" cy="68580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Screen Shot 2017-05-09 at 1.04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4252"/>
            <a:ext cx="3105116" cy="1061313"/>
          </a:xfrm>
          <a:prstGeom prst="rect">
            <a:avLst/>
          </a:prstGeom>
        </p:spPr>
      </p:pic>
      <p:pic>
        <p:nvPicPr>
          <p:cNvPr id="15" name="Picture 14" descr="Screen Shot 2017-05-09 at 1.16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" y="623609"/>
            <a:ext cx="3198730" cy="291937"/>
          </a:xfrm>
          <a:prstGeom prst="rect">
            <a:avLst/>
          </a:prstGeom>
        </p:spPr>
      </p:pic>
      <p:pic>
        <p:nvPicPr>
          <p:cNvPr id="16" name="Picture 15" descr="Screen Shot 2017-05-09 at 1.17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90" y="601372"/>
            <a:ext cx="1745296" cy="33637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442262" y="3098676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63782" y="1333656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63782" y="4832451"/>
            <a:ext cx="344246" cy="311719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48699" y="3089284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83131" y="1324255"/>
            <a:ext cx="645214" cy="1797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34189" y="4846965"/>
            <a:ext cx="565132" cy="21391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56" tIns="42027" rIns="84056" bIns="42027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11"/>
    </mc:Choice>
    <mc:Fallback xmlns="">
      <p:transition spd="slow" advTm="2851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0" y="1270276"/>
            <a:ext cx="2851970" cy="9059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542318" y="5320189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Padding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Buffers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91905" y="127276"/>
            <a:ext cx="8229600" cy="1143000"/>
          </a:xfrm>
          <a:prstGeom prst="rect">
            <a:avLst/>
          </a:prstGeom>
        </p:spPr>
        <p:txBody>
          <a:bodyPr vert="horz" lIns="105750" tIns="52877" rIns="105750" bIns="52877" rtlCol="0" anchor="ctr">
            <a:normAutofit fontScale="92500"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Problems with conventional FMM implementations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3300414" y="407941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Memory movement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8959" y="2784965"/>
            <a:ext cx="1807519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429" y="3684321"/>
            <a:ext cx="206480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3322590"/>
            <a:ext cx="8546418" cy="45156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4410752"/>
            <a:ext cx="8546418" cy="43754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299" y="5465391"/>
            <a:ext cx="8539081" cy="437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8958" y="562762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43" y="6170174"/>
            <a:ext cx="8535424" cy="44277"/>
          </a:xfrm>
          <a:prstGeom prst="rect">
            <a:avLst/>
          </a:prstGeom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59" y="2580934"/>
            <a:ext cx="8535423" cy="451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562239" y="1669069"/>
            <a:ext cx="2462632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63126" y="366788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84076" y="280876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46" y="4728338"/>
            <a:ext cx="543055" cy="5600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963" y="4577513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52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77" y="2764386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77" y="35981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7" y="47385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259999" y="5650286"/>
            <a:ext cx="3738416" cy="346249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pic>
        <p:nvPicPr>
          <p:cNvPr id="24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7" y="5574590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Image result for proble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52" y="2328108"/>
            <a:ext cx="35433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0" y="2549050"/>
            <a:ext cx="9173696" cy="1355657"/>
          </a:xfrm>
        </p:spPr>
        <p:txBody>
          <a:bodyPr>
            <a:normAutofit/>
          </a:bodyPr>
          <a:lstStyle/>
          <a:p>
            <a:r>
              <a:rPr lang="en-US" sz="5400" dirty="0"/>
              <a:t>1. Tensor Contraction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44" y="6146592"/>
            <a:ext cx="9071868" cy="671062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pPr lvl="1"/>
            <a:r>
              <a:rPr lang="en-US" b="1" u="sng" dirty="0">
                <a:latin typeface="Times"/>
                <a:cs typeface="Times"/>
              </a:rPr>
              <a:t>Jianyu Huang</a:t>
            </a:r>
            <a:r>
              <a:rPr lang="en-US" dirty="0">
                <a:latin typeface="Times"/>
                <a:cs typeface="Times"/>
              </a:rPr>
              <a:t>, Devin A. Matthews, and Robert A. van de </a:t>
            </a:r>
            <a:r>
              <a:rPr lang="en-US" dirty="0" err="1">
                <a:latin typeface="Times"/>
                <a:cs typeface="Times"/>
              </a:rPr>
              <a:t>Geijn</a:t>
            </a:r>
            <a:r>
              <a:rPr lang="en-US" dirty="0">
                <a:latin typeface="Times"/>
                <a:cs typeface="Times"/>
              </a:rPr>
              <a:t>. “</a:t>
            </a:r>
            <a:r>
              <a:rPr lang="en-US" dirty="0" err="1">
                <a:latin typeface="Times"/>
                <a:cs typeface="Times"/>
              </a:rPr>
              <a:t>Strassen’s</a:t>
            </a:r>
            <a:r>
              <a:rPr lang="en-US" dirty="0">
                <a:latin typeface="Times"/>
                <a:cs typeface="Times"/>
              </a:rPr>
              <a:t> Algorithm for Tensor Contraction.” arXiv:1704.03092 (2017). In Submission.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45" tIns="45671" rIns="91345" bIns="45671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45" tIns="45671" rIns="91345" bIns="45671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45" tIns="45671" rIns="91345" bIns="45671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1087" y="4316613"/>
            <a:ext cx="1688827" cy="656634"/>
          </a:xfrm>
          <a:prstGeom prst="rect">
            <a:avLst/>
          </a:prstGeom>
          <a:noFill/>
        </p:spPr>
        <p:txBody>
          <a:bodyPr wrap="square" lIns="91345" tIns="45671" rIns="91345" bIns="45671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TBLIS!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30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6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6" y="3671014"/>
            <a:ext cx="3070797" cy="454194"/>
          </a:xfrm>
          <a:prstGeom prst="rect">
            <a:avLst/>
          </a:prstGeom>
        </p:spPr>
      </p:pic>
      <p:pic>
        <p:nvPicPr>
          <p:cNvPr id="7" name="Picture 6" descr="Screen Shot 2017-06-27 at 2.02.3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29" y="4890276"/>
            <a:ext cx="4555804" cy="456248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3" y="3671026"/>
            <a:ext cx="3752857" cy="420895"/>
          </a:xfrm>
          <a:prstGeom prst="rect">
            <a:avLst/>
          </a:prstGeom>
        </p:spPr>
      </p:pic>
      <p:pic>
        <p:nvPicPr>
          <p:cNvPr id="17" name="Picture 16" descr="Screen Shot 2017-06-26 at 5.37.0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30" y="2326469"/>
            <a:ext cx="3787330" cy="11384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9856" y="6258170"/>
            <a:ext cx="8938969" cy="338482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40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64" tIns="45681" rIns="91364" bIns="45681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64" tIns="45681" rIns="91364" bIns="45681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64" tIns="45681" rIns="91364" bIns="45681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91087" y="4316613"/>
            <a:ext cx="1688827" cy="656634"/>
          </a:xfrm>
          <a:prstGeom prst="rect">
            <a:avLst/>
          </a:prstGeom>
          <a:noFill/>
        </p:spPr>
        <p:txBody>
          <a:bodyPr wrap="square" lIns="91364" tIns="45681" rIns="91364" bIns="45681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TBLIS!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7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3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3" y="3671014"/>
            <a:ext cx="3070797" cy="454194"/>
          </a:xfrm>
          <a:prstGeom prst="rect">
            <a:avLst/>
          </a:prstGeom>
        </p:spPr>
      </p:pic>
      <p:pic>
        <p:nvPicPr>
          <p:cNvPr id="7" name="Picture 6" descr="Screen Shot 2017-06-27 at 2.02.3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29" y="4890276"/>
            <a:ext cx="4555804" cy="456248"/>
          </a:xfrm>
          <a:prstGeom prst="rect">
            <a:avLst/>
          </a:prstGeom>
        </p:spPr>
      </p:pic>
      <p:pic>
        <p:nvPicPr>
          <p:cNvPr id="13" name="Picture 12" descr="Screen Shot 2017-08-02 at 4.23.1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4" y="5114873"/>
            <a:ext cx="3933260" cy="1026795"/>
          </a:xfrm>
          <a:prstGeom prst="rect">
            <a:avLst/>
          </a:prstGeom>
        </p:spPr>
      </p:pic>
      <p:pic>
        <p:nvPicPr>
          <p:cNvPr id="14" name="Picture 13" descr="Screen Shot 2017-04-20 at 4.30.0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8" y="5122401"/>
            <a:ext cx="3179674" cy="1054759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0" y="3671023"/>
            <a:ext cx="3752857" cy="420895"/>
          </a:xfrm>
          <a:prstGeom prst="rect">
            <a:avLst/>
          </a:prstGeom>
        </p:spPr>
      </p:pic>
      <p:pic>
        <p:nvPicPr>
          <p:cNvPr id="17" name="Picture 16" descr="Screen Shot 2017-06-26 at 5.37.08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30" y="2326466"/>
            <a:ext cx="3787330" cy="11384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83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09856" y="6258170"/>
            <a:ext cx="8938969" cy="338482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9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Performance for Tensor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7-07-03 at 5.1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2" y="1615834"/>
            <a:ext cx="9144000" cy="38338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63999" y="5670734"/>
            <a:ext cx="2413000" cy="469083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r>
              <a:rPr lang="nb-NO" sz="2400" dirty="0">
                <a:latin typeface="Helvetica"/>
                <a:cs typeface="Helvetica"/>
              </a:rPr>
              <a:t>is </a:t>
            </a:r>
            <a:r>
              <a:rPr lang="nb-NO" sz="2400" dirty="0" err="1">
                <a:latin typeface="Helvetica"/>
                <a:cs typeface="Helvetica"/>
              </a:rPr>
              <a:t>denoted</a:t>
            </a:r>
            <a:r>
              <a:rPr lang="nb-NO" sz="2400" dirty="0">
                <a:latin typeface="Helvetica"/>
                <a:cs typeface="Helvetica"/>
              </a:rPr>
              <a:t> as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6" name="Picture 5" descr="Screen Shot 2017-07-05 at 9.07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91" y="4879822"/>
            <a:ext cx="1061819" cy="321469"/>
          </a:xfrm>
          <a:prstGeom prst="rect">
            <a:avLst/>
          </a:prstGeom>
        </p:spPr>
      </p:pic>
      <p:pic>
        <p:nvPicPr>
          <p:cNvPr id="7" name="Picture 6" descr="Screen Shot 2017-07-05 at 9.07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73"/>
          <a:stretch/>
        </p:blipFill>
        <p:spPr>
          <a:xfrm>
            <a:off x="1235128" y="5748875"/>
            <a:ext cx="2616976" cy="332006"/>
          </a:xfrm>
          <a:prstGeom prst="rect">
            <a:avLst/>
          </a:prstGeom>
        </p:spPr>
      </p:pic>
      <p:pic>
        <p:nvPicPr>
          <p:cNvPr id="8" name="Picture 7" descr="Screen Shot 2017-07-05 at 9.07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r="2063"/>
          <a:stretch/>
        </p:blipFill>
        <p:spPr>
          <a:xfrm>
            <a:off x="6298767" y="5742448"/>
            <a:ext cx="2096880" cy="3677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744" y="6146592"/>
            <a:ext cx="9071868" cy="671062"/>
          </a:xfrm>
          <a:prstGeom prst="rect">
            <a:avLst/>
          </a:prstGeom>
        </p:spPr>
        <p:txBody>
          <a:bodyPr wrap="square" lIns="91371" tIns="45684" rIns="91371" bIns="45684">
            <a:spAutoFit/>
          </a:bodyPr>
          <a:lstStyle/>
          <a:p>
            <a:pPr lvl="1"/>
            <a:r>
              <a:rPr lang="en-US" b="1" u="sng" dirty="0">
                <a:latin typeface="Times"/>
                <a:cs typeface="Times"/>
              </a:rPr>
              <a:t>Jianyu Huang</a:t>
            </a:r>
            <a:r>
              <a:rPr lang="en-US" dirty="0">
                <a:latin typeface="Times"/>
                <a:cs typeface="Times"/>
              </a:rPr>
              <a:t>, Devin A. Matthews, and Robert A. van de </a:t>
            </a:r>
            <a:r>
              <a:rPr lang="en-US" dirty="0" err="1">
                <a:latin typeface="Times"/>
                <a:cs typeface="Times"/>
              </a:rPr>
              <a:t>Geijn</a:t>
            </a:r>
            <a:r>
              <a:rPr lang="en-US" dirty="0">
                <a:latin typeface="Times"/>
                <a:cs typeface="Times"/>
              </a:rPr>
              <a:t>. “</a:t>
            </a:r>
            <a:r>
              <a:rPr lang="en-US" dirty="0" err="1">
                <a:latin typeface="Times"/>
                <a:cs typeface="Times"/>
              </a:rPr>
              <a:t>Strassen’s</a:t>
            </a:r>
            <a:r>
              <a:rPr lang="en-US" dirty="0">
                <a:latin typeface="Times"/>
                <a:cs typeface="Times"/>
              </a:rPr>
              <a:t> Algorithm for Tensor Contraction.” arXiv:1704.03092 (2017). In Submission.</a:t>
            </a:r>
          </a:p>
        </p:txBody>
      </p:sp>
    </p:spTree>
    <p:extLst>
      <p:ext uri="{BB962C8B-B14F-4D97-AF65-F5344CB8AC3E}">
        <p14:creationId xmlns:p14="http://schemas.microsoft.com/office/powerpoint/2010/main" val="14898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0" y="2549050"/>
            <a:ext cx="9173696" cy="1355657"/>
          </a:xfrm>
        </p:spPr>
        <p:txBody>
          <a:bodyPr>
            <a:normAutofit/>
          </a:bodyPr>
          <a:lstStyle/>
          <a:p>
            <a:r>
              <a:rPr lang="en-US" sz="5400" dirty="0"/>
              <a:t>2. Other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6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174" y="793372"/>
            <a:ext cx="8456707" cy="648297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Distributed Memory: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Run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r>
              <a:rPr lang="en-US" dirty="0" smtClean="0">
                <a:latin typeface="Helvetica"/>
                <a:cs typeface="Helvetica"/>
              </a:rPr>
              <a:t> on the inter-processor level:</a:t>
            </a:r>
          </a:p>
          <a:p>
            <a:pPr marL="456390" lvl="1" indent="0">
              <a:buNone/>
            </a:pP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utilize larger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submatrix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size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Reduce the communication overhead:</a:t>
            </a:r>
          </a:p>
          <a:p>
            <a:pPr marL="456390" lvl="1" indent="0">
              <a:buNone/>
            </a:pP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fuse packing with collective communications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Machine Learning Primitives:</a:t>
            </a:r>
          </a:p>
          <a:p>
            <a:pPr lvl="1"/>
            <a:r>
              <a:rPr lang="en-US" dirty="0" err="1">
                <a:latin typeface="Helvetica"/>
                <a:cs typeface="Helvetica"/>
              </a:rPr>
              <a:t>GraphBLAS</a:t>
            </a:r>
            <a:r>
              <a:rPr lang="en-US" dirty="0">
                <a:latin typeface="Helvetica"/>
                <a:cs typeface="Helvetica"/>
              </a:rPr>
              <a:t> primitive operation</a:t>
            </a:r>
            <a:r>
              <a:rPr lang="en-US" dirty="0" smtClean="0">
                <a:latin typeface="Helvetica"/>
                <a:cs typeface="Helvetica"/>
              </a:rPr>
              <a:t>: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err="1">
                <a:latin typeface="Helvetica"/>
                <a:cs typeface="Helvetica"/>
              </a:rPr>
              <a:t>Generaralized</a:t>
            </a:r>
            <a:r>
              <a:rPr lang="en-US" dirty="0">
                <a:latin typeface="Helvetica"/>
                <a:cs typeface="Helvetica"/>
              </a:rPr>
              <a:t> GEMM-like ML operation:</a:t>
            </a:r>
          </a:p>
          <a:p>
            <a:pPr marL="0" indent="0">
              <a:buNone/>
            </a:pP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 descr="Screen Shot 2017-08-12 at 4.3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174" y="4566457"/>
            <a:ext cx="2024629" cy="551043"/>
          </a:xfrm>
          <a:prstGeom prst="rect">
            <a:avLst/>
          </a:prstGeom>
        </p:spPr>
      </p:pic>
      <p:pic>
        <p:nvPicPr>
          <p:cNvPr id="9" name="Picture 8" descr="Screen Shot 2017-08-12 at 4.3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56" y="5674837"/>
            <a:ext cx="3656087" cy="5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7" y="1569720"/>
            <a:ext cx="9003553" cy="4525963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Helvetica"/>
                <a:cs typeface="Helvetica"/>
              </a:rPr>
              <a:t>Motivation</a:t>
            </a:r>
          </a:p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r>
              <a:rPr lang="en-US" sz="3300" dirty="0">
                <a:latin typeface="Helvetica"/>
                <a:cs typeface="Helvetica"/>
              </a:rPr>
              <a:t>Practical </a:t>
            </a:r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Algorithm (SC16)</a:t>
            </a:r>
          </a:p>
          <a:p>
            <a:r>
              <a:rPr lang="en-US" sz="3300" dirty="0">
                <a:latin typeface="Helvetica"/>
                <a:cs typeface="Helvetica"/>
              </a:rPr>
              <a:t>Practical Fast Matrix Multiplication (IPDPS17)</a:t>
            </a:r>
          </a:p>
          <a:p>
            <a:r>
              <a:rPr lang="en-US" sz="3300" dirty="0">
                <a:latin typeface="Helvetica"/>
                <a:cs typeface="Helvetica"/>
              </a:rPr>
              <a:t>Proposed Work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088" y="4615913"/>
            <a:ext cx="535973" cy="6362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959" y="2784965"/>
            <a:ext cx="1807519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Size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429" y="3684321"/>
            <a:ext cx="206480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Matrix Shape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3322590"/>
            <a:ext cx="8546418" cy="45156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948" y="4410752"/>
            <a:ext cx="8546418" cy="43754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299" y="5465391"/>
            <a:ext cx="8539081" cy="43756"/>
          </a:xfrm>
          <a:prstGeom prst="rect">
            <a:avLst/>
          </a:prstGeom>
        </p:spPr>
      </p:pic>
      <p:pic>
        <p:nvPicPr>
          <p:cNvPr id="17" name="Picture 16" descr="square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90" y="2726365"/>
            <a:ext cx="1565170" cy="409151"/>
          </a:xfrm>
          <a:prstGeom prst="rect">
            <a:avLst/>
          </a:prstGeom>
        </p:spPr>
      </p:pic>
      <p:pic>
        <p:nvPicPr>
          <p:cNvPr id="18" name="Picture 17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90" y="1270276"/>
            <a:ext cx="2851970" cy="905962"/>
          </a:xfrm>
          <a:prstGeom prst="rect">
            <a:avLst/>
          </a:prstGeom>
        </p:spPr>
      </p:pic>
      <p:pic>
        <p:nvPicPr>
          <p:cNvPr id="19" name="Picture 18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46" y="3556067"/>
            <a:ext cx="2437238" cy="789216"/>
          </a:xfrm>
          <a:prstGeom prst="rect">
            <a:avLst/>
          </a:prstGeom>
        </p:spPr>
      </p:pic>
      <p:pic>
        <p:nvPicPr>
          <p:cNvPr id="20" name="Picture 19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14" y="5320184"/>
            <a:ext cx="2851970" cy="90596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8958" y="5627621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Parallelism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43" y="6170174"/>
            <a:ext cx="8535424" cy="44277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59" y="2580934"/>
            <a:ext cx="8535423" cy="4515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3542318" y="5320189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Padding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Buffers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91905" y="127276"/>
            <a:ext cx="8229600" cy="1143000"/>
          </a:xfrm>
          <a:prstGeom prst="rect">
            <a:avLst/>
          </a:prstGeom>
        </p:spPr>
        <p:txBody>
          <a:bodyPr vert="horz" lIns="105750" tIns="52877" rIns="105750" bIns="52877" rtlCol="0" anchor="ctr">
            <a:normAutofit fontScale="92500" lnSpcReduction="10000"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To achieve practical high performance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Strassen</a:t>
            </a:r>
            <a:r>
              <a:rPr lang="en-US" dirty="0" smtClean="0"/>
              <a:t>/FMM algorithms…...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72974" y="5650286"/>
            <a:ext cx="3321393" cy="375103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>
                <a:solidFill>
                  <a:srgbClr val="4AAA25"/>
                </a:solidFill>
                <a:latin typeface="Helvetica"/>
                <a:cs typeface="Helvetica"/>
              </a:rPr>
              <a:t>Can be data parallelism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62239" y="1669069"/>
            <a:ext cx="2462632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Conventional Implementations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7392" y="1691748"/>
            <a:ext cx="2462632" cy="375072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Our </a:t>
            </a:r>
            <a:r>
              <a:rPr lang="en-US" b="1" dirty="0">
                <a:solidFill>
                  <a:srgbClr val="0000FF"/>
                </a:solidFill>
                <a:latin typeface="Helvetica"/>
                <a:cs typeface="Helvetica"/>
              </a:rPr>
              <a:t>S</a:t>
            </a:r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olutions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661688" y="4102704"/>
            <a:ext cx="3093975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Memory movement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3126" y="366788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square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84076" y="2808761"/>
            <a:ext cx="2346400" cy="375097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/>
                <a:cs typeface="Helvetica"/>
              </a:rPr>
              <a:t>Must be large</a:t>
            </a:r>
            <a:endParaRPr lang="en-US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246" y="4728338"/>
            <a:ext cx="543055" cy="5600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47963" y="4577513"/>
            <a:ext cx="3093975" cy="663638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No Additional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Helvetica"/>
                <a:cs typeface="Helvetica"/>
              </a:rPr>
              <a:t>Workspace</a:t>
            </a:r>
            <a:endParaRPr lang="en-US" b="1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pic>
        <p:nvPicPr>
          <p:cNvPr id="4098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29" y="2732203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77" y="2764386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77" y="35981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897" y="4738538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images.clipartpanda.com/emotion-clip-art-1206573862448734250Arnoud999_Right_or_wrong_3.svg.m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27" y="5574590"/>
            <a:ext cx="485727" cy="5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49" y="3591328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49" y="4728343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images.clipartpanda.com/red-smiley-face-png-1374113280287213747Smiley_Face_clip_art.svg.h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81" y="5574598"/>
            <a:ext cx="479932" cy="4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259999" y="5650286"/>
            <a:ext cx="3738416" cy="346249"/>
          </a:xfrm>
          <a:prstGeom prst="rect">
            <a:avLst/>
          </a:prstGeom>
          <a:noFill/>
        </p:spPr>
        <p:txBody>
          <a:bodyPr wrap="square" lIns="84126" tIns="42063" rIns="84126" bIns="42063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  <a:latin typeface="Helvetica"/>
                <a:cs typeface="Helvetica"/>
              </a:rPr>
              <a:t>Usually task parallelism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88</a:t>
            </a:fld>
            <a:endParaRPr lang="en-US"/>
          </a:p>
        </p:txBody>
      </p:sp>
      <p:pic>
        <p:nvPicPr>
          <p:cNvPr id="35" name="Picture 2" descr="C:\Users\Jianyu\Desktop\Untitle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42" y="3374195"/>
            <a:ext cx="2616206" cy="10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68" y="-7546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Proposed 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26" y="867900"/>
            <a:ext cx="9629083" cy="538900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Helvetica"/>
                <a:cs typeface="Helvetica"/>
              </a:rPr>
              <a:t>Practical high-performance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Utilize a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 performance model </a:t>
            </a:r>
            <a:r>
              <a:rPr lang="en-US" sz="2000" dirty="0">
                <a:latin typeface="Helvetica"/>
                <a:cs typeface="Helvetica"/>
              </a:rPr>
              <a:t>to predict the relative performance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Practical fast matrix multiplication algorithms.</a:t>
            </a:r>
          </a:p>
          <a:p>
            <a:pPr lvl="1"/>
            <a:r>
              <a:rPr lang="en-US" sz="2000" dirty="0">
                <a:latin typeface="Helvetica"/>
                <a:cs typeface="Helvetica"/>
              </a:rPr>
              <a:t>Leverage a </a:t>
            </a:r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code generator </a:t>
            </a:r>
            <a:r>
              <a:rPr lang="en-US" sz="2000" dirty="0">
                <a:latin typeface="Helvetica"/>
                <a:cs typeface="Helvetica"/>
              </a:rPr>
              <a:t>to generate ~200 </a:t>
            </a:r>
            <a:r>
              <a:rPr lang="en-US" sz="2000" dirty="0" err="1">
                <a:latin typeface="Helvetica"/>
                <a:cs typeface="Helvetica"/>
              </a:rPr>
              <a:t>implmentations</a:t>
            </a:r>
            <a:endParaRPr lang="en-US" sz="2400" dirty="0">
              <a:latin typeface="Helvetica"/>
              <a:cs typeface="Helvetica"/>
            </a:endParaRPr>
          </a:p>
          <a:p>
            <a:pPr lvl="1"/>
            <a:endParaRPr lang="en-US" sz="24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Acceleration of tensor contractions via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Helvetica"/>
                <a:cs typeface="Helvetica"/>
              </a:rPr>
              <a:t>First paper</a:t>
            </a:r>
            <a:r>
              <a:rPr lang="en-US" sz="2000" dirty="0">
                <a:latin typeface="Helvetica"/>
                <a:cs typeface="Helvetica"/>
              </a:rPr>
              <a:t> to apply </a:t>
            </a:r>
            <a:r>
              <a:rPr lang="en-US" sz="2000" dirty="0" err="1">
                <a:latin typeface="Helvetica"/>
                <a:cs typeface="Helvetica"/>
              </a:rPr>
              <a:t>Strassen’s</a:t>
            </a:r>
            <a:r>
              <a:rPr lang="en-US" sz="2000" dirty="0">
                <a:latin typeface="Helvetica"/>
                <a:cs typeface="Helvetica"/>
              </a:rPr>
              <a:t> algorithm for tensor contraction.</a:t>
            </a:r>
          </a:p>
          <a:p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>
                <a:latin typeface="Helvetica"/>
                <a:cs typeface="Helvetica"/>
              </a:rPr>
              <a:t>Exploration of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/FMM for distributed memory.</a:t>
            </a:r>
          </a:p>
          <a:p>
            <a:r>
              <a:rPr lang="en-US" sz="2800" dirty="0">
                <a:latin typeface="Helvetica"/>
                <a:cs typeface="Helvetica"/>
              </a:rPr>
              <a:t>Fus</a:t>
            </a:r>
            <a:r>
              <a:rPr lang="en-US" altLang="zh-CN" sz="2800" dirty="0">
                <a:latin typeface="Helvetica"/>
                <a:cs typeface="Helvetica"/>
              </a:rPr>
              <a:t>ion</a:t>
            </a:r>
            <a:r>
              <a:rPr lang="en-US" sz="2800" dirty="0">
                <a:latin typeface="Helvetica"/>
                <a:cs typeface="Helvetica"/>
              </a:rPr>
              <a:t> with machine learning applications.</a:t>
            </a:r>
          </a:p>
          <a:p>
            <a:r>
              <a:rPr lang="en-US" sz="2800" dirty="0">
                <a:latin typeface="Helvetica"/>
                <a:cs typeface="Helvetica"/>
              </a:rPr>
              <a:t>Pedagogical outreach for </a:t>
            </a:r>
            <a:r>
              <a:rPr lang="en-US" sz="2800" dirty="0" err="1">
                <a:latin typeface="Helvetica"/>
                <a:cs typeface="Helvetica"/>
              </a:rPr>
              <a:t>Strassen</a:t>
            </a:r>
            <a:r>
              <a:rPr lang="en-US" sz="2800" dirty="0">
                <a:latin typeface="Helvetica"/>
                <a:cs typeface="Helvetica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152" y="1701970"/>
            <a:ext cx="8539992" cy="300452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Tyler Smith, Greg Henry,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Strassen’s</a:t>
            </a:r>
            <a:r>
              <a:rPr lang="en-US" sz="1400" dirty="0">
                <a:latin typeface="Times"/>
                <a:cs typeface="Times"/>
              </a:rPr>
              <a:t> Algorithm Reloaded.” In </a:t>
            </a:r>
            <a:r>
              <a:rPr lang="en-US" sz="1400" b="1" i="1" dirty="0">
                <a:latin typeface="Times"/>
                <a:cs typeface="Times"/>
              </a:rPr>
              <a:t>SC’16</a:t>
            </a:r>
            <a:r>
              <a:rPr lang="en-US" sz="1400" dirty="0">
                <a:latin typeface="Times"/>
                <a:cs typeface="Times"/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556" y="4133744"/>
            <a:ext cx="8539992" cy="51589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Devin A. Matthews, and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Strassen’s</a:t>
            </a:r>
            <a:r>
              <a:rPr lang="en-US" sz="1400" dirty="0">
                <a:latin typeface="Times"/>
                <a:cs typeface="Times"/>
              </a:rPr>
              <a:t> Algorithm for Tensor Contraction.” arXiv:1704.03092 (2017). In Submission.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482" y="2908418"/>
            <a:ext cx="8539992" cy="515895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Leslie Rice, Devin A. Matthews,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“Generating Families of Practical Fast Matrix Multiplication Algorithms.” In </a:t>
            </a:r>
            <a:r>
              <a:rPr lang="en-US" sz="1400" b="1" i="1" dirty="0">
                <a:latin typeface="Times"/>
                <a:cs typeface="Times"/>
              </a:rPr>
              <a:t>IPDPS17</a:t>
            </a:r>
            <a:endParaRPr lang="en-US" sz="1400" b="1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556" y="5968165"/>
            <a:ext cx="8539992" cy="946698"/>
          </a:xfrm>
          <a:prstGeom prst="rect">
            <a:avLst/>
          </a:prstGeom>
          <a:noFill/>
        </p:spPr>
        <p:txBody>
          <a:bodyPr wrap="square" lIns="84102" tIns="42051" rIns="84102" bIns="42051" rtlCol="0">
            <a:spAutoFit/>
          </a:bodyPr>
          <a:lstStyle/>
          <a:p>
            <a:pPr marL="157683" lvl="1" indent="-157683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 Jianyu Huang, Robert A.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</a:t>
            </a:r>
            <a:r>
              <a:rPr lang="en-US" sz="1400" dirty="0" err="1">
                <a:latin typeface="Times"/>
                <a:cs typeface="Times"/>
              </a:rPr>
              <a:t>BLISlab</a:t>
            </a:r>
            <a:r>
              <a:rPr lang="en-US" sz="1400" dirty="0">
                <a:latin typeface="Times"/>
                <a:cs typeface="Times"/>
              </a:rPr>
              <a:t>: A Sandbox for Optimizing GEMM.” FLAME Working Note #80, The University of Texas at Austin, Department of Computer Science. Technical Report TR-16-13. August 31, 2016.</a:t>
            </a:r>
          </a:p>
          <a:p>
            <a:pPr marL="157683" lvl="1" indent="-157683">
              <a:buFont typeface="Wingdings" charset="2"/>
              <a:buChar char="q"/>
            </a:pPr>
            <a:endParaRPr lang="en-US" sz="1400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17 at 11.15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8" y="3892866"/>
            <a:ext cx="3394185" cy="1406800"/>
          </a:xfrm>
          <a:prstGeom prst="rect">
            <a:avLst/>
          </a:prstGeom>
        </p:spPr>
      </p:pic>
      <p:pic>
        <p:nvPicPr>
          <p:cNvPr id="6" name="Picture 5" descr="Screen Shot 2016-04-17 at 11.15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74" y="3291954"/>
            <a:ext cx="3559853" cy="2998063"/>
          </a:xfrm>
          <a:prstGeom prst="rect">
            <a:avLst/>
          </a:prstGeom>
        </p:spPr>
      </p:pic>
      <p:pic>
        <p:nvPicPr>
          <p:cNvPr id="7" name="Picture 6" descr="Screen Shot 2016-04-17 at 11.19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5" y="681962"/>
            <a:ext cx="7817771" cy="2231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78" y="6200910"/>
            <a:ext cx="3931525" cy="375078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8 multiplications, 8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9168" y="6189029"/>
            <a:ext cx="3931525" cy="375078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7</a:t>
            </a:r>
            <a:r>
              <a:rPr lang="en-US" dirty="0" smtClean="0">
                <a:latin typeface="Helvetica"/>
                <a:cs typeface="Helvetica"/>
              </a:rPr>
              <a:t> multiplications, 22 additions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02" y="2904020"/>
            <a:ext cx="3798806" cy="375078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Direct Computation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9672" y="2915284"/>
            <a:ext cx="3798806" cy="375078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 Algorithm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78" y="6598865"/>
            <a:ext cx="8454085" cy="432811"/>
          </a:xfrm>
          <a:prstGeom prst="rect">
            <a:avLst/>
          </a:prstGeom>
          <a:noFill/>
        </p:spPr>
        <p:txBody>
          <a:bodyPr wrap="square" lIns="84150" tIns="42075" rIns="84150" bIns="42075" rtlCol="0">
            <a:spAutoFit/>
          </a:bodyPr>
          <a:lstStyle/>
          <a:p>
            <a:r>
              <a:rPr lang="en-US" sz="1100" dirty="0">
                <a:latin typeface="Times"/>
                <a:cs typeface="Times"/>
              </a:rPr>
              <a:t>*</a:t>
            </a:r>
            <a:r>
              <a:rPr lang="en-US" sz="1100" dirty="0" err="1">
                <a:latin typeface="Times"/>
                <a:cs typeface="Times"/>
              </a:rPr>
              <a:t>Strassen</a:t>
            </a:r>
            <a:r>
              <a:rPr lang="en-US" sz="1100" dirty="0">
                <a:latin typeface="Times"/>
                <a:cs typeface="Times"/>
              </a:rPr>
              <a:t>, Volker. "Gaussian elimination is not optimal." </a:t>
            </a:r>
            <a:r>
              <a:rPr lang="en-US" sz="1100" i="1" dirty="0" err="1">
                <a:latin typeface="Times"/>
                <a:cs typeface="Times"/>
              </a:rPr>
              <a:t>Numerische</a:t>
            </a:r>
            <a:r>
              <a:rPr lang="en-US" sz="1100" i="1" dirty="0">
                <a:latin typeface="Times"/>
                <a:cs typeface="Times"/>
              </a:rPr>
              <a:t> </a:t>
            </a:r>
            <a:r>
              <a:rPr lang="en-US" sz="1100" i="1" dirty="0" err="1">
                <a:latin typeface="Times"/>
                <a:cs typeface="Times"/>
              </a:rPr>
              <a:t>Mathematik</a:t>
            </a:r>
            <a:r>
              <a:rPr lang="en-US" sz="1100" dirty="0">
                <a:latin typeface="Times"/>
                <a:cs typeface="Times"/>
              </a:rPr>
              <a:t> 13, no. 4 (1969): 354-356.</a:t>
            </a:r>
          </a:p>
          <a:p>
            <a:endParaRPr lang="en-US" sz="1100" dirty="0">
              <a:latin typeface="Times"/>
              <a:cs typeface="Times"/>
            </a:endParaRPr>
          </a:p>
        </p:txBody>
      </p:sp>
      <p:pic>
        <p:nvPicPr>
          <p:cNvPr id="13" name="Picture 12" descr="square_larg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4" y="2098965"/>
            <a:ext cx="2399853" cy="76234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91905" y="-122210"/>
            <a:ext cx="8229600" cy="1143000"/>
          </a:xfrm>
          <a:prstGeom prst="rect">
            <a:avLst/>
          </a:prstGeom>
        </p:spPr>
        <p:txBody>
          <a:bodyPr vert="horz" lIns="105781" tIns="52891" rIns="105781" bIns="52891" rtlCol="0" anchor="ctr">
            <a:norm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300" dirty="0"/>
              <a:t>One-level </a:t>
            </a:r>
            <a:r>
              <a:rPr lang="en-US" sz="3300" dirty="0" err="1"/>
              <a:t>Strassen’s</a:t>
            </a:r>
            <a:r>
              <a:rPr lang="en-US" sz="3300" dirty="0"/>
              <a:t> Algorithm (</a:t>
            </a:r>
            <a:r>
              <a:rPr lang="en-US" sz="3300" dirty="0">
                <a:solidFill>
                  <a:srgbClr val="FF0000"/>
                </a:solidFill>
              </a:rPr>
              <a:t>In theory</a:t>
            </a:r>
            <a:r>
              <a:rPr lang="en-US" sz="33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7939" y="2839085"/>
            <a:ext cx="3821265" cy="3742131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49348" y="2839085"/>
            <a:ext cx="3821265" cy="3742131"/>
          </a:xfrm>
          <a:prstGeom prst="rect">
            <a:avLst/>
          </a:prstGeom>
          <a:noFill/>
          <a:ln>
            <a:solidFill>
              <a:srgbClr val="1FC71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0" tIns="42075" rIns="84150" bIns="42075"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0098" y="6499469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Publications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25" y="1186061"/>
            <a:ext cx="9190108" cy="452596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Papers</a:t>
            </a:r>
          </a:p>
          <a:p>
            <a:pPr lvl="1"/>
            <a:r>
              <a:rPr lang="en-US" sz="1600" b="1" u="sng" dirty="0">
                <a:latin typeface="Helvetica"/>
                <a:cs typeface="Helvetica"/>
              </a:rPr>
              <a:t>Jianyu Huang</a:t>
            </a:r>
            <a:r>
              <a:rPr lang="en-US" sz="1600" dirty="0">
                <a:latin typeface="Helvetica"/>
                <a:cs typeface="Helvetica"/>
              </a:rPr>
              <a:t>, Devin A. Matthews, and Robert A. van de </a:t>
            </a:r>
            <a:r>
              <a:rPr lang="en-US" sz="1600" dirty="0" err="1">
                <a:latin typeface="Helvetica"/>
                <a:cs typeface="Helvetica"/>
              </a:rPr>
              <a:t>Geijn</a:t>
            </a:r>
            <a:r>
              <a:rPr lang="en-US" sz="1600" dirty="0">
                <a:latin typeface="Helvetica"/>
                <a:cs typeface="Helvetica"/>
              </a:rPr>
              <a:t>. “</a:t>
            </a:r>
            <a:r>
              <a:rPr lang="en-US" sz="1600" dirty="0" err="1">
                <a:latin typeface="Helvetica"/>
                <a:cs typeface="Helvetica"/>
              </a:rPr>
              <a:t>Strassen’s</a:t>
            </a:r>
            <a:r>
              <a:rPr lang="en-US" sz="1600" dirty="0">
                <a:latin typeface="Helvetica"/>
                <a:cs typeface="Helvetica"/>
              </a:rPr>
              <a:t> Algorithm for Tensor Contraction.” arXiv:1704.03092 (2017). In Submission.</a:t>
            </a:r>
          </a:p>
          <a:p>
            <a:pPr lvl="1"/>
            <a:r>
              <a:rPr lang="en-US" sz="1600" b="1" u="sng" dirty="0">
                <a:latin typeface="Helvetica"/>
                <a:cs typeface="Helvetica"/>
              </a:rPr>
              <a:t>Jianyu Huang</a:t>
            </a:r>
            <a:r>
              <a:rPr lang="en-US" sz="1600" dirty="0">
                <a:latin typeface="Helvetica"/>
                <a:cs typeface="Helvetica"/>
              </a:rPr>
              <a:t>, Leslie Rice, Devin A. Matthews, Robert A. van de </a:t>
            </a:r>
            <a:r>
              <a:rPr lang="en-US" sz="1600" dirty="0" err="1">
                <a:latin typeface="Helvetica"/>
                <a:cs typeface="Helvetica"/>
              </a:rPr>
              <a:t>Geijn</a:t>
            </a:r>
            <a:r>
              <a:rPr lang="en-US" sz="1600" dirty="0">
                <a:latin typeface="Helvetica"/>
                <a:cs typeface="Helvetica"/>
              </a:rPr>
              <a:t>. “Generating Families of Practical Fast Matrix Multiplication Algorithms.” In </a:t>
            </a:r>
            <a:r>
              <a:rPr lang="en-US" sz="1600" b="1" i="1" dirty="0">
                <a:latin typeface="Helvetica"/>
                <a:cs typeface="Helvetica"/>
              </a:rPr>
              <a:t>IPDPS17</a:t>
            </a:r>
          </a:p>
          <a:p>
            <a:pPr lvl="1"/>
            <a:r>
              <a:rPr lang="en-US" sz="1600" b="1" u="sng" dirty="0">
                <a:latin typeface="Helvetica"/>
                <a:cs typeface="Helvetica"/>
              </a:rPr>
              <a:t>Jianyu Huang</a:t>
            </a:r>
            <a:r>
              <a:rPr lang="en-US" sz="1600" dirty="0">
                <a:latin typeface="Helvetica"/>
                <a:cs typeface="Helvetica"/>
              </a:rPr>
              <a:t>, Tyler M. Smith, Greg H. Henry, and Robert A. van de </a:t>
            </a:r>
            <a:r>
              <a:rPr lang="en-US" sz="1600" dirty="0" err="1">
                <a:latin typeface="Helvetica"/>
                <a:cs typeface="Helvetica"/>
              </a:rPr>
              <a:t>Geijn</a:t>
            </a:r>
            <a:r>
              <a:rPr lang="en-US" sz="1600" dirty="0">
                <a:latin typeface="Helvetica"/>
                <a:cs typeface="Helvetica"/>
              </a:rPr>
              <a:t>. “</a:t>
            </a:r>
            <a:r>
              <a:rPr lang="en-US" sz="1600" dirty="0" err="1">
                <a:latin typeface="Helvetica"/>
                <a:cs typeface="Helvetica"/>
              </a:rPr>
              <a:t>Strassen’s</a:t>
            </a:r>
            <a:r>
              <a:rPr lang="en-US" sz="1600" dirty="0">
                <a:latin typeface="Helvetica"/>
                <a:cs typeface="Helvetica"/>
              </a:rPr>
              <a:t> Algorithm Reloaded.” In </a:t>
            </a:r>
            <a:r>
              <a:rPr lang="en-US" sz="1600" b="1" i="1" dirty="0">
                <a:latin typeface="Helvetica"/>
                <a:cs typeface="Helvetica"/>
              </a:rPr>
              <a:t>SC’16</a:t>
            </a:r>
            <a:r>
              <a:rPr lang="en-US" sz="1600" dirty="0">
                <a:latin typeface="Helvetica"/>
                <a:cs typeface="Helvetica"/>
              </a:rPr>
              <a:t>.</a:t>
            </a:r>
          </a:p>
          <a:p>
            <a:pPr lvl="1"/>
            <a:r>
              <a:rPr lang="en-US" sz="1600" dirty="0" err="1">
                <a:latin typeface="Helvetica"/>
                <a:cs typeface="Helvetica"/>
              </a:rPr>
              <a:t>Chenhan</a:t>
            </a:r>
            <a:r>
              <a:rPr lang="en-US" sz="1600" dirty="0">
                <a:latin typeface="Helvetica"/>
                <a:cs typeface="Helvetica"/>
              </a:rPr>
              <a:t> D. Yu, </a:t>
            </a:r>
            <a:r>
              <a:rPr lang="en-US" sz="1600" b="1" u="sng" dirty="0">
                <a:latin typeface="Helvetica"/>
                <a:cs typeface="Helvetica"/>
              </a:rPr>
              <a:t>Jianyu Huang</a:t>
            </a:r>
            <a:r>
              <a:rPr lang="en-US" sz="1600" dirty="0">
                <a:latin typeface="Helvetica"/>
                <a:cs typeface="Helvetica"/>
              </a:rPr>
              <a:t>, Woody Austin, Bo Xiao, George Biros. “Performance Optimization for the K-Nearest Neighbors Kernel on x86 Architectures.” In </a:t>
            </a:r>
            <a:r>
              <a:rPr lang="en-US" sz="1600" b="1" i="1" dirty="0">
                <a:latin typeface="Helvetica"/>
                <a:cs typeface="Helvetica"/>
              </a:rPr>
              <a:t>SC’15</a:t>
            </a:r>
          </a:p>
          <a:p>
            <a:r>
              <a:rPr lang="en-US" sz="2000" dirty="0">
                <a:latin typeface="Helvetica"/>
                <a:cs typeface="Helvetica"/>
              </a:rPr>
              <a:t>Software</a:t>
            </a:r>
          </a:p>
          <a:p>
            <a:pPr lvl="1"/>
            <a:r>
              <a:rPr lang="en-US" sz="1600" dirty="0">
                <a:latin typeface="Helvetica"/>
                <a:cs typeface="Helvetica"/>
              </a:rPr>
              <a:t>Code Generator for Practical Fast Matrix Multiplication Algorithms:</a:t>
            </a:r>
          </a:p>
          <a:p>
            <a:pPr marL="456396" lvl="1" indent="0" algn="ctr">
              <a:buNone/>
            </a:pPr>
            <a:r>
              <a:rPr lang="en-US" sz="1600" dirty="0">
                <a:latin typeface="Helvetica"/>
                <a:cs typeface="Helvetica"/>
                <a:hlinkClick r:id="rId3"/>
              </a:rPr>
              <a:t>https://github.com/flame/fmm-gen</a:t>
            </a:r>
            <a:endParaRPr lang="en-US" sz="1600" dirty="0">
              <a:latin typeface="Helvetica"/>
              <a:cs typeface="Helvetica"/>
            </a:endParaRPr>
          </a:p>
          <a:p>
            <a:pPr lvl="1"/>
            <a:r>
              <a:rPr lang="en-US" sz="1600" dirty="0" err="1">
                <a:latin typeface="Helvetica"/>
                <a:cs typeface="Helvetica"/>
              </a:rPr>
              <a:t>Strassen’s</a:t>
            </a:r>
            <a:r>
              <a:rPr lang="en-US" sz="1600" dirty="0">
                <a:latin typeface="Helvetica"/>
                <a:cs typeface="Helvetica"/>
              </a:rPr>
              <a:t> Algorithm for Tensor Contraction:</a:t>
            </a:r>
          </a:p>
          <a:p>
            <a:pPr marL="456396" lvl="1" indent="0" algn="ctr">
              <a:buNone/>
            </a:pPr>
            <a:r>
              <a:rPr lang="en-US" sz="1600" dirty="0">
                <a:latin typeface="Helvetica"/>
                <a:cs typeface="Helvetica"/>
                <a:hlinkClick r:id="rId4"/>
              </a:rPr>
              <a:t>https://github.com/flame/tblis-strassen</a:t>
            </a:r>
            <a:endParaRPr lang="en-US" sz="1600" dirty="0">
              <a:latin typeface="Helvetica"/>
              <a:cs typeface="Helvetica"/>
            </a:endParaRPr>
          </a:p>
          <a:p>
            <a:r>
              <a:rPr lang="en-US" sz="2000" dirty="0">
                <a:latin typeface="Helvetica"/>
                <a:cs typeface="Helvetica"/>
              </a:rPr>
              <a:t>Pedagogical Effort</a:t>
            </a:r>
            <a:endParaRPr lang="en-US" sz="1600" dirty="0">
              <a:latin typeface="Helvetica"/>
              <a:cs typeface="Helvetica"/>
            </a:endParaRPr>
          </a:p>
          <a:p>
            <a:pPr lvl="1"/>
            <a:r>
              <a:rPr lang="en-US" sz="1600" b="1" u="sng" dirty="0">
                <a:latin typeface="Helvetica"/>
                <a:cs typeface="Helvetica"/>
              </a:rPr>
              <a:t>Jianyu Huang</a:t>
            </a:r>
            <a:r>
              <a:rPr lang="en-US" sz="1600" dirty="0">
                <a:latin typeface="Helvetica"/>
                <a:cs typeface="Helvetica"/>
              </a:rPr>
              <a:t>, Robert A. van de </a:t>
            </a:r>
            <a:r>
              <a:rPr lang="en-US" sz="1600" dirty="0" err="1">
                <a:latin typeface="Helvetica"/>
                <a:cs typeface="Helvetica"/>
              </a:rPr>
              <a:t>Geijn</a:t>
            </a:r>
            <a:r>
              <a:rPr lang="en-US" sz="1600" dirty="0">
                <a:latin typeface="Helvetica"/>
                <a:cs typeface="Helvetica"/>
              </a:rPr>
              <a:t>. “</a:t>
            </a:r>
            <a:r>
              <a:rPr lang="en-US" sz="1600" dirty="0" err="1">
                <a:latin typeface="Helvetica"/>
                <a:cs typeface="Helvetica"/>
              </a:rPr>
              <a:t>BLISlab</a:t>
            </a:r>
            <a:r>
              <a:rPr lang="en-US" sz="1600" dirty="0">
                <a:latin typeface="Helvetica"/>
                <a:cs typeface="Helvetica"/>
              </a:rPr>
              <a:t>: A Sandbox for Optimizing GEMM.” FLAME Working Note #80, The University of Texas at Austin, Department of Computer Science. Technical Report TR-16-13. August 31, 2016.</a:t>
            </a:r>
          </a:p>
          <a:p>
            <a:pPr marL="456396" lvl="1" indent="0" algn="ctr">
              <a:buNone/>
            </a:pPr>
            <a:r>
              <a:rPr lang="en-US" sz="1600" dirty="0">
                <a:latin typeface="Helvetica"/>
                <a:cs typeface="Helvetica"/>
                <a:hlinkClick r:id="rId5"/>
              </a:rPr>
              <a:t>https://github.com/flame/blislab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6961" y="2214785"/>
            <a:ext cx="8050101" cy="1861943"/>
          </a:xfrm>
          <a:prstGeom prst="rect">
            <a:avLst/>
          </a:prstGeom>
          <a:noFill/>
        </p:spPr>
        <p:txBody>
          <a:bodyPr wrap="none" lIns="91338" tIns="45668" rIns="91338" bIns="4566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elvetica" pitchFamily="34" charset="0"/>
                <a:cs typeface="Helvetica" pitchFamily="34" charset="0"/>
              </a:rPr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"/>
    </mc:Choice>
    <mc:Fallback xmlns="">
      <p:transition spd="slow" advTm="2186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77" y="112460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Acknowledgement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98" y="5934725"/>
            <a:ext cx="894395" cy="920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136" y="6220252"/>
            <a:ext cx="1598629" cy="431567"/>
          </a:xfrm>
          <a:prstGeom prst="rect">
            <a:avLst/>
          </a:prstGeom>
        </p:spPr>
      </p:pic>
      <p:pic>
        <p:nvPicPr>
          <p:cNvPr id="1026" name="Picture 2" descr="http://libraries.ucsd.edu/sdta/_files/bios/logos/qualcom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79" y="6250134"/>
            <a:ext cx="1514721" cy="3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987" y="5995402"/>
            <a:ext cx="1256953" cy="829945"/>
          </a:xfrm>
          <a:prstGeom prst="rect">
            <a:avLst/>
          </a:prstGeom>
        </p:spPr>
      </p:pic>
      <p:pic>
        <p:nvPicPr>
          <p:cNvPr id="10" name="Picture 9" descr="SHPCbann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4000" cy="13159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92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2769" y="3969013"/>
            <a:ext cx="1393372" cy="162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755" y="2329258"/>
            <a:ext cx="115824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408" y="2334324"/>
            <a:ext cx="1262099" cy="16205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9218" y="2329253"/>
            <a:ext cx="1592385" cy="1592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8720" y="4260237"/>
            <a:ext cx="1635232" cy="16352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2334" y="4266638"/>
            <a:ext cx="1639780" cy="16397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789" y="4268142"/>
            <a:ext cx="1635232" cy="16352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3982" y="4268140"/>
            <a:ext cx="1643132" cy="1643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188" y="2329253"/>
            <a:ext cx="1592385" cy="1592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3613" y="4260236"/>
            <a:ext cx="1635235" cy="16352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1218" y="2329253"/>
            <a:ext cx="1592385" cy="15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4"/>
    </mc:Choice>
    <mc:Fallback xmlns="">
      <p:transition advTm="114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|0.1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56705</TotalTime>
  <Words>4816</Words>
  <Application>Microsoft Office PowerPoint</Application>
  <PresentationFormat>On-screen Show (4:3)</PresentationFormat>
  <Paragraphs>991</Paragraphs>
  <Slides>92</Slides>
  <Notes>92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Practical Fast Matrix Multiplication Algorithms </vt:lpstr>
      <vt:lpstr>Outline</vt:lpstr>
      <vt:lpstr>Outline</vt:lpstr>
      <vt:lpstr>PowerPoint Presentation</vt:lpstr>
      <vt:lpstr>PowerPoint Presentation</vt:lpstr>
      <vt:lpstr>40 Years of FMM implementations (in practice)</vt:lpstr>
      <vt:lpstr>Motivations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Work</vt:lpstr>
      <vt:lpstr>Outline</vt:lpstr>
      <vt:lpstr>High-performance matrix multiplication (GEMM)</vt:lpstr>
      <vt:lpstr>State-of-the-art GEMM in BLIS</vt:lpstr>
      <vt:lpstr>PowerPoint Presentation</vt:lpstr>
      <vt:lpstr>Outline</vt:lpstr>
      <vt:lpstr>Practical Strassen’s Algorithm</vt:lpstr>
      <vt:lpstr>Strassen’s Algorithm Reloaded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Model</vt:lpstr>
      <vt:lpstr>Arithmetic Operations</vt:lpstr>
      <vt:lpstr>Memory Operations</vt:lpstr>
      <vt:lpstr>Modeled and Actual Performance on Single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Parallelization</vt:lpstr>
      <vt:lpstr>PowerPoint Presentation</vt:lpstr>
      <vt:lpstr>Outline</vt:lpstr>
      <vt:lpstr>Practical Fast Matrix Multiplication</vt:lpstr>
      <vt:lpstr>&lt;2,2,2&gt; Strassen’s Algorithm</vt:lpstr>
      <vt:lpstr>              Fast Matrix Multiplication (FMM)</vt:lpstr>
      <vt:lpstr>              Fast Matrix Multiplication (FMM)</vt:lpstr>
      <vt:lpstr>              Fast Matrix Multiplication (FMM)</vt:lpstr>
      <vt:lpstr>              Fast Matrix Multiplication (FMM)</vt:lpstr>
      <vt:lpstr>              Fast Matrix Multiplication (FMM)</vt:lpstr>
      <vt:lpstr>&lt;3,2,3&gt; Fast Matrix Multiplication (FMM)</vt:lpstr>
      <vt:lpstr>&lt;3,2,3&gt; Fast Matrix Multiplication (FMM)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One-level Fast Matrix Multiplication (FMM)</vt:lpstr>
      <vt:lpstr>Two-level Fast Matrix Multiplication (FMM)</vt:lpstr>
      <vt:lpstr>Two-level Fast Matrix Multiplication (FMM)</vt:lpstr>
      <vt:lpstr>Two-level &lt;2,2,2&gt; Strassen Algorithm</vt:lpstr>
      <vt:lpstr>Code Generator</vt:lpstr>
      <vt:lpstr>Performance Model</vt:lpstr>
      <vt:lpstr>PowerPoint Presentation</vt:lpstr>
      <vt:lpstr>Outline</vt:lpstr>
      <vt:lpstr>1. Tensor Contraction</vt:lpstr>
      <vt:lpstr>Matrix vs. Tensor</vt:lpstr>
      <vt:lpstr>Matrix vs. Tensor</vt:lpstr>
      <vt:lpstr>Performance for Tensor Strassen</vt:lpstr>
      <vt:lpstr>2. Other extensions</vt:lpstr>
      <vt:lpstr>PowerPoint Presentation</vt:lpstr>
      <vt:lpstr>Outline</vt:lpstr>
      <vt:lpstr>PowerPoint Presentation</vt:lpstr>
      <vt:lpstr>Proposed Work</vt:lpstr>
      <vt:lpstr>Publications</vt:lpstr>
      <vt:lpstr>PowerPoint Presentation</vt:lpstr>
      <vt:lpstr>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Families of Practical Fast Matrix Multiplication Algorithms</dc:title>
  <dc:creator>Jianyu Huang</dc:creator>
  <cp:lastModifiedBy>Jianyu Huang</cp:lastModifiedBy>
  <cp:revision>2070</cp:revision>
  <cp:lastPrinted>2017-08-15T15:33:56Z</cp:lastPrinted>
  <dcterms:created xsi:type="dcterms:W3CDTF">2017-04-10T02:04:24Z</dcterms:created>
  <dcterms:modified xsi:type="dcterms:W3CDTF">2017-09-06T15:42:31Z</dcterms:modified>
</cp:coreProperties>
</file>